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1" r:id="rId3"/>
    <p:sldId id="274" r:id="rId4"/>
    <p:sldId id="290" r:id="rId5"/>
    <p:sldId id="276" r:id="rId6"/>
    <p:sldId id="273" r:id="rId7"/>
    <p:sldId id="277" r:id="rId8"/>
    <p:sldId id="283" r:id="rId9"/>
    <p:sldId id="284" r:id="rId10"/>
    <p:sldId id="285" r:id="rId11"/>
    <p:sldId id="286" r:id="rId12"/>
    <p:sldId id="287" r:id="rId13"/>
    <p:sldId id="288" r:id="rId14"/>
  </p:sldIdLst>
  <p:sldSz cx="13004800" cy="9753600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D9F"/>
    <a:srgbClr val="A63822"/>
    <a:srgbClr val="7A2E20"/>
    <a:srgbClr val="682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2" autoAdjust="0"/>
  </p:normalViewPr>
  <p:slideViewPr>
    <p:cSldViewPr>
      <p:cViewPr>
        <p:scale>
          <a:sx n="60" d="100"/>
          <a:sy n="60" d="100"/>
        </p:scale>
        <p:origin x="-1098" y="-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578CD-DFA0-422F-B299-DA1D0D2FA0DD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AED05D0-DCA2-4BAF-B7B5-49162FB7F606}">
      <dgm:prSet phldrT="[Text]" custT="1"/>
      <dgm:spPr/>
      <dgm:t>
        <a:bodyPr/>
        <a:lstStyle/>
        <a:p>
          <a:r>
            <a:rPr lang="de-DE" sz="2400" dirty="0" smtClean="0"/>
            <a:t>AP1</a:t>
          </a:r>
          <a:endParaRPr lang="de-DE" sz="2400" dirty="0"/>
        </a:p>
      </dgm:t>
    </dgm:pt>
    <dgm:pt modelId="{D5B683F9-778D-458C-A721-69CE5E1E5B61}" type="parTrans" cxnId="{7D202C81-1731-48A3-9775-695ADD6C9595}">
      <dgm:prSet/>
      <dgm:spPr/>
      <dgm:t>
        <a:bodyPr/>
        <a:lstStyle/>
        <a:p>
          <a:endParaRPr lang="de-DE"/>
        </a:p>
      </dgm:t>
    </dgm:pt>
    <dgm:pt modelId="{9E842DEE-CD45-4CE3-A654-2DFDB0208674}" type="sibTrans" cxnId="{7D202C81-1731-48A3-9775-695ADD6C9595}">
      <dgm:prSet/>
      <dgm:spPr/>
      <dgm:t>
        <a:bodyPr/>
        <a:lstStyle/>
        <a:p>
          <a:endParaRPr lang="de-DE"/>
        </a:p>
      </dgm:t>
    </dgm:pt>
    <dgm:pt modelId="{B145E6B9-8B6E-47C9-9546-3AA4F54BB17A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Visualisierung und Nutzerschnittstelle</a:t>
          </a:r>
          <a:endParaRPr lang="de-DE" sz="1400" dirty="0">
            <a:solidFill>
              <a:srgbClr val="002060"/>
            </a:solidFill>
          </a:endParaRPr>
        </a:p>
      </dgm:t>
    </dgm:pt>
    <dgm:pt modelId="{5CE72361-F3BF-4204-8BA6-D19A00F938E8}" type="parTrans" cxnId="{0BAE98F3-E5BC-4BDE-B7C2-D52E4AF8BC44}">
      <dgm:prSet/>
      <dgm:spPr/>
      <dgm:t>
        <a:bodyPr/>
        <a:lstStyle/>
        <a:p>
          <a:endParaRPr lang="de-DE"/>
        </a:p>
      </dgm:t>
    </dgm:pt>
    <dgm:pt modelId="{4C4766F5-1501-4449-9D33-A42DC9D725D5}" type="sibTrans" cxnId="{0BAE98F3-E5BC-4BDE-B7C2-D52E4AF8BC44}">
      <dgm:prSet/>
      <dgm:spPr/>
      <dgm:t>
        <a:bodyPr/>
        <a:lstStyle/>
        <a:p>
          <a:endParaRPr lang="de-DE"/>
        </a:p>
      </dgm:t>
    </dgm:pt>
    <dgm:pt modelId="{7893D252-71D6-4A91-AE55-7C83507F59DC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„AR Plug and Play“</a:t>
          </a:r>
          <a:endParaRPr lang="de-DE" sz="1400" dirty="0">
            <a:solidFill>
              <a:srgbClr val="002060"/>
            </a:solidFill>
          </a:endParaRPr>
        </a:p>
      </dgm:t>
    </dgm:pt>
    <dgm:pt modelId="{113668BE-6051-4823-BB18-DE491C7485D3}" type="parTrans" cxnId="{E9D858ED-271E-4BC6-943B-5D2E27A69D70}">
      <dgm:prSet/>
      <dgm:spPr/>
      <dgm:t>
        <a:bodyPr/>
        <a:lstStyle/>
        <a:p>
          <a:endParaRPr lang="de-DE"/>
        </a:p>
      </dgm:t>
    </dgm:pt>
    <dgm:pt modelId="{98BA0A6C-1DEE-47BB-82C5-80A62DECE52C}" type="sibTrans" cxnId="{E9D858ED-271E-4BC6-943B-5D2E27A69D70}">
      <dgm:prSet/>
      <dgm:spPr/>
      <dgm:t>
        <a:bodyPr/>
        <a:lstStyle/>
        <a:p>
          <a:endParaRPr lang="de-DE"/>
        </a:p>
      </dgm:t>
    </dgm:pt>
    <dgm:pt modelId="{F0EB60B2-07DA-4D83-B5E6-447AA9BA3753}">
      <dgm:prSet phldrT="[Text]" custT="1"/>
      <dgm:spPr/>
      <dgm:t>
        <a:bodyPr/>
        <a:lstStyle/>
        <a:p>
          <a:r>
            <a:rPr lang="de-DE" sz="2400" dirty="0" smtClean="0"/>
            <a:t>AP2</a:t>
          </a:r>
          <a:endParaRPr lang="de-DE" sz="2400" dirty="0"/>
        </a:p>
      </dgm:t>
    </dgm:pt>
    <dgm:pt modelId="{BB2AB80C-4AA9-4939-BD23-448419CA9279}" type="parTrans" cxnId="{1B175AA4-EFA4-4CBB-B80A-9CF399C96599}">
      <dgm:prSet/>
      <dgm:spPr/>
      <dgm:t>
        <a:bodyPr/>
        <a:lstStyle/>
        <a:p>
          <a:endParaRPr lang="de-DE"/>
        </a:p>
      </dgm:t>
    </dgm:pt>
    <dgm:pt modelId="{0783F3B0-1BE3-4C43-A248-D6CAB153D80A}" type="sibTrans" cxnId="{1B175AA4-EFA4-4CBB-B80A-9CF399C96599}">
      <dgm:prSet/>
      <dgm:spPr/>
      <dgm:t>
        <a:bodyPr/>
        <a:lstStyle/>
        <a:p>
          <a:endParaRPr lang="de-DE"/>
        </a:p>
      </dgm:t>
    </dgm:pt>
    <dgm:pt modelId="{88E09529-16F0-4AB6-9A68-7036543ACA3F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Komplexe Anlagen</a:t>
          </a:r>
        </a:p>
        <a:p>
          <a:r>
            <a:rPr lang="de-DE" sz="1400" dirty="0" smtClean="0">
              <a:solidFill>
                <a:srgbClr val="002060"/>
              </a:solidFill>
            </a:rPr>
            <a:t> (umfangreiche Ressourcen)</a:t>
          </a:r>
        </a:p>
      </dgm:t>
    </dgm:pt>
    <dgm:pt modelId="{AAE77524-391E-4EA7-946B-7249C6A77DD5}" type="parTrans" cxnId="{94B4A415-30D0-42DD-ABFF-88A00B9929DB}">
      <dgm:prSet/>
      <dgm:spPr/>
      <dgm:t>
        <a:bodyPr/>
        <a:lstStyle/>
        <a:p>
          <a:endParaRPr lang="de-DE"/>
        </a:p>
      </dgm:t>
    </dgm:pt>
    <dgm:pt modelId="{8F04C3A7-DBB9-4B5F-8D3A-7E7E61CBE593}" type="sibTrans" cxnId="{94B4A415-30D0-42DD-ABFF-88A00B9929DB}">
      <dgm:prSet/>
      <dgm:spPr/>
      <dgm:t>
        <a:bodyPr/>
        <a:lstStyle/>
        <a:p>
          <a:endParaRPr lang="de-DE"/>
        </a:p>
      </dgm:t>
    </dgm:pt>
    <dgm:pt modelId="{C0A025A5-F828-4C10-A49C-F208BBA279F1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„Diagnose &amp; Optimierung mit Industriedaten“</a:t>
          </a:r>
          <a:endParaRPr lang="de-DE" sz="1400" dirty="0">
            <a:solidFill>
              <a:srgbClr val="002060"/>
            </a:solidFill>
          </a:endParaRPr>
        </a:p>
      </dgm:t>
    </dgm:pt>
    <dgm:pt modelId="{C008B73E-1FEB-4260-A23A-D77155F051D3}" type="parTrans" cxnId="{C1259CD5-EAD5-4826-B2D8-3CB21F3C225C}">
      <dgm:prSet/>
      <dgm:spPr/>
      <dgm:t>
        <a:bodyPr/>
        <a:lstStyle/>
        <a:p>
          <a:endParaRPr lang="de-DE"/>
        </a:p>
      </dgm:t>
    </dgm:pt>
    <dgm:pt modelId="{24964045-F927-4AE8-8BBC-8D2C8CAD51EC}" type="sibTrans" cxnId="{C1259CD5-EAD5-4826-B2D8-3CB21F3C225C}">
      <dgm:prSet/>
      <dgm:spPr/>
      <dgm:t>
        <a:bodyPr/>
        <a:lstStyle/>
        <a:p>
          <a:endParaRPr lang="de-DE"/>
        </a:p>
      </dgm:t>
    </dgm:pt>
    <dgm:pt modelId="{B3293FF2-E627-4BC9-9F8F-AE8768E29283}">
      <dgm:prSet phldrT="[Text]" custT="1"/>
      <dgm:spPr/>
      <dgm:t>
        <a:bodyPr/>
        <a:lstStyle/>
        <a:p>
          <a:r>
            <a:rPr lang="de-DE" sz="2400" dirty="0" smtClean="0"/>
            <a:t>AP3</a:t>
          </a:r>
        </a:p>
      </dgm:t>
    </dgm:pt>
    <dgm:pt modelId="{FE5C20FE-7952-45C7-912C-49FDCE58E1B7}" type="parTrans" cxnId="{AE781649-46E6-46B6-B433-CCF9E9030597}">
      <dgm:prSet/>
      <dgm:spPr/>
      <dgm:t>
        <a:bodyPr/>
        <a:lstStyle/>
        <a:p>
          <a:endParaRPr lang="de-DE"/>
        </a:p>
      </dgm:t>
    </dgm:pt>
    <dgm:pt modelId="{5AB9034F-B6BC-449E-BAD9-BA358F709C23}" type="sibTrans" cxnId="{AE781649-46E6-46B6-B433-CCF9E9030597}">
      <dgm:prSet/>
      <dgm:spPr/>
      <dgm:t>
        <a:bodyPr/>
        <a:lstStyle/>
        <a:p>
          <a:endParaRPr lang="de-DE"/>
        </a:p>
      </dgm:t>
    </dgm:pt>
    <dgm:pt modelId="{1A3B7453-B1AC-4408-9F6F-8B9CAE8F9574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Verzahnung Halbprodukt mit Produktionsprozess</a:t>
          </a:r>
        </a:p>
        <a:p>
          <a:r>
            <a:rPr lang="de-DE" sz="1400" dirty="0" smtClean="0">
              <a:solidFill>
                <a:srgbClr val="002060"/>
              </a:solidFill>
            </a:rPr>
            <a:t>(geringe Ressourcen)</a:t>
          </a:r>
          <a:endParaRPr lang="de-DE" sz="1400" dirty="0">
            <a:solidFill>
              <a:srgbClr val="002060"/>
            </a:solidFill>
          </a:endParaRPr>
        </a:p>
      </dgm:t>
    </dgm:pt>
    <dgm:pt modelId="{D7F5FE04-BD7E-452E-AFD0-14A44E1140F2}" type="parTrans" cxnId="{2D701D81-FA7C-4A3D-B6C0-1FF82E4DB12A}">
      <dgm:prSet/>
      <dgm:spPr/>
      <dgm:t>
        <a:bodyPr/>
        <a:lstStyle/>
        <a:p>
          <a:endParaRPr lang="de-DE"/>
        </a:p>
      </dgm:t>
    </dgm:pt>
    <dgm:pt modelId="{CED4A751-EB79-4DC1-BED9-463B2AB53E87}" type="sibTrans" cxnId="{2D701D81-FA7C-4A3D-B6C0-1FF82E4DB12A}">
      <dgm:prSet/>
      <dgm:spPr/>
      <dgm:t>
        <a:bodyPr/>
        <a:lstStyle/>
        <a:p>
          <a:endParaRPr lang="de-DE"/>
        </a:p>
      </dgm:t>
    </dgm:pt>
    <dgm:pt modelId="{08CA9C52-E211-4622-BEB7-C37606E05FB0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„Produkt steuert die Produktion“</a:t>
          </a:r>
          <a:endParaRPr lang="de-DE" sz="1400" dirty="0">
            <a:solidFill>
              <a:srgbClr val="002060"/>
            </a:solidFill>
          </a:endParaRPr>
        </a:p>
      </dgm:t>
    </dgm:pt>
    <dgm:pt modelId="{15455AA5-AB78-41C9-87D2-4C2787C2098F}" type="parTrans" cxnId="{80229C5C-37DE-4E58-B813-11B1A6CDA081}">
      <dgm:prSet/>
      <dgm:spPr/>
      <dgm:t>
        <a:bodyPr/>
        <a:lstStyle/>
        <a:p>
          <a:endParaRPr lang="de-DE"/>
        </a:p>
      </dgm:t>
    </dgm:pt>
    <dgm:pt modelId="{E2257410-2649-4996-B43E-BABD53E14B5C}" type="sibTrans" cxnId="{80229C5C-37DE-4E58-B813-11B1A6CDA081}">
      <dgm:prSet/>
      <dgm:spPr/>
      <dgm:t>
        <a:bodyPr/>
        <a:lstStyle/>
        <a:p>
          <a:endParaRPr lang="de-DE"/>
        </a:p>
      </dgm:t>
    </dgm:pt>
    <dgm:pt modelId="{54BF4A35-5371-49E0-9445-6E5DE7BCB313}">
      <dgm:prSet phldrT="[Text]" custT="1"/>
      <dgm:spPr/>
      <dgm:t>
        <a:bodyPr/>
        <a:lstStyle/>
        <a:p>
          <a:r>
            <a:rPr lang="de-DE" sz="2400" dirty="0" smtClean="0"/>
            <a:t>AP4</a:t>
          </a:r>
          <a:endParaRPr lang="de-DE" sz="4800" dirty="0"/>
        </a:p>
      </dgm:t>
    </dgm:pt>
    <dgm:pt modelId="{798DFC15-E6E0-4FAA-82A9-06A83CC6E50F}" type="parTrans" cxnId="{E604A486-35E2-4EA2-B23E-746424A67A83}">
      <dgm:prSet/>
      <dgm:spPr/>
      <dgm:t>
        <a:bodyPr/>
        <a:lstStyle/>
        <a:p>
          <a:endParaRPr lang="de-DE"/>
        </a:p>
      </dgm:t>
    </dgm:pt>
    <dgm:pt modelId="{372EFC6A-4D1B-4AC3-8CD4-07A847F39ECF}" type="sibTrans" cxnId="{E604A486-35E2-4EA2-B23E-746424A67A83}">
      <dgm:prSet/>
      <dgm:spPr/>
      <dgm:t>
        <a:bodyPr/>
        <a:lstStyle/>
        <a:p>
          <a:endParaRPr lang="de-DE"/>
        </a:p>
      </dgm:t>
    </dgm:pt>
    <dgm:pt modelId="{78A22EA7-6282-4642-BEB5-D31D13D720DC}">
      <dgm:prSet phldrT="[Text]" custT="1"/>
      <dgm:spPr/>
      <dgm:t>
        <a:bodyPr/>
        <a:lstStyle/>
        <a:p>
          <a:r>
            <a:rPr lang="de-DE" sz="2400" dirty="0" smtClean="0"/>
            <a:t>AP5</a:t>
          </a:r>
          <a:endParaRPr lang="de-DE" sz="2400" dirty="0"/>
        </a:p>
      </dgm:t>
    </dgm:pt>
    <dgm:pt modelId="{4CF41792-31B1-430D-B7D8-8A610C4043AC}" type="parTrans" cxnId="{367C3816-803D-4410-B18F-2962EA38DC73}">
      <dgm:prSet/>
      <dgm:spPr/>
      <dgm:t>
        <a:bodyPr/>
        <a:lstStyle/>
        <a:p>
          <a:endParaRPr lang="de-DE"/>
        </a:p>
      </dgm:t>
    </dgm:pt>
    <dgm:pt modelId="{CFFC4F5E-0E52-4592-AC0D-473BE898D21E}" type="sibTrans" cxnId="{367C3816-803D-4410-B18F-2962EA38DC73}">
      <dgm:prSet/>
      <dgm:spPr/>
      <dgm:t>
        <a:bodyPr/>
        <a:lstStyle/>
        <a:p>
          <a:endParaRPr lang="de-DE"/>
        </a:p>
      </dgm:t>
    </dgm:pt>
    <dgm:pt modelId="{26B60092-4FE5-4EE9-8AA6-FD61FB9DE9F8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Kommunikation und Sicherheit</a:t>
          </a:r>
          <a:endParaRPr lang="de-DE" sz="1400" dirty="0">
            <a:solidFill>
              <a:srgbClr val="002060"/>
            </a:solidFill>
          </a:endParaRPr>
        </a:p>
      </dgm:t>
    </dgm:pt>
    <dgm:pt modelId="{C91C1A5B-84AD-4502-ACB6-AB3FE53533C1}" type="parTrans" cxnId="{D426BA41-7341-4378-8CD1-1A289665634C}">
      <dgm:prSet/>
      <dgm:spPr/>
      <dgm:t>
        <a:bodyPr/>
        <a:lstStyle/>
        <a:p>
          <a:endParaRPr lang="de-DE"/>
        </a:p>
      </dgm:t>
    </dgm:pt>
    <dgm:pt modelId="{B66787CC-A710-4A66-8FD0-E32625E89F63}" type="sibTrans" cxnId="{D426BA41-7341-4378-8CD1-1A289665634C}">
      <dgm:prSet/>
      <dgm:spPr/>
      <dgm:t>
        <a:bodyPr/>
        <a:lstStyle/>
        <a:p>
          <a:endParaRPr lang="de-DE"/>
        </a:p>
      </dgm:t>
    </dgm:pt>
    <dgm:pt modelId="{333350A7-FDF4-4EFA-9615-15A0367CB98D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„Robuste Fernwartung“</a:t>
          </a:r>
          <a:endParaRPr lang="de-DE" sz="1400" dirty="0">
            <a:solidFill>
              <a:srgbClr val="002060"/>
            </a:solidFill>
          </a:endParaRPr>
        </a:p>
      </dgm:t>
    </dgm:pt>
    <dgm:pt modelId="{09B3D913-0D92-499E-AFE3-72E00B9F043E}" type="parTrans" cxnId="{B421CF7C-4F21-4F59-ABF7-1569ACA937ED}">
      <dgm:prSet/>
      <dgm:spPr/>
      <dgm:t>
        <a:bodyPr/>
        <a:lstStyle/>
        <a:p>
          <a:endParaRPr lang="de-DE"/>
        </a:p>
      </dgm:t>
    </dgm:pt>
    <dgm:pt modelId="{64328FFA-71DC-48DF-9CB1-13778C1C06A4}" type="sibTrans" cxnId="{B421CF7C-4F21-4F59-ABF7-1569ACA937ED}">
      <dgm:prSet/>
      <dgm:spPr/>
      <dgm:t>
        <a:bodyPr/>
        <a:lstStyle/>
        <a:p>
          <a:endParaRPr lang="de-DE"/>
        </a:p>
      </dgm:t>
    </dgm:pt>
    <dgm:pt modelId="{19AC84A8-EA99-40AA-9CA1-62B9676988AE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„Mobilität“</a:t>
          </a:r>
          <a:endParaRPr lang="de-DE" sz="1400" dirty="0">
            <a:solidFill>
              <a:srgbClr val="002060"/>
            </a:solidFill>
          </a:endParaRPr>
        </a:p>
      </dgm:t>
    </dgm:pt>
    <dgm:pt modelId="{8D61679D-7E40-42CE-B4BE-C71ED5FA996C}" type="parTrans" cxnId="{BA8E8C04-220A-4093-8395-09A510E07FEE}">
      <dgm:prSet/>
      <dgm:spPr/>
      <dgm:t>
        <a:bodyPr/>
        <a:lstStyle/>
        <a:p>
          <a:endParaRPr lang="de-DE"/>
        </a:p>
      </dgm:t>
    </dgm:pt>
    <dgm:pt modelId="{B2C19E8E-9DF6-4D96-9E97-5C22B4F49D8F}" type="sibTrans" cxnId="{BA8E8C04-220A-4093-8395-09A510E07FEE}">
      <dgm:prSet/>
      <dgm:spPr/>
      <dgm:t>
        <a:bodyPr/>
        <a:lstStyle/>
        <a:p>
          <a:endParaRPr lang="de-DE"/>
        </a:p>
      </dgm:t>
    </dgm:pt>
    <dgm:pt modelId="{F4E28811-FE2F-4FE0-BDB3-FEE139DD17AF}">
      <dgm:prSet phldrT="[Text]" custT="1"/>
      <dgm:spPr/>
      <dgm:t>
        <a:bodyPr/>
        <a:lstStyle/>
        <a:p>
          <a:r>
            <a:rPr lang="de-DE" sz="1400" dirty="0" smtClean="0">
              <a:solidFill>
                <a:srgbClr val="002060"/>
              </a:solidFill>
            </a:rPr>
            <a:t>Mobile Transport- und </a:t>
          </a:r>
        </a:p>
        <a:p>
          <a:r>
            <a:rPr lang="de-DE" sz="1400" dirty="0" smtClean="0">
              <a:solidFill>
                <a:srgbClr val="002060"/>
              </a:solidFill>
            </a:rPr>
            <a:t>Unterstützungssysteme</a:t>
          </a:r>
          <a:endParaRPr lang="de-DE" sz="1400" dirty="0">
            <a:solidFill>
              <a:srgbClr val="002060"/>
            </a:solidFill>
          </a:endParaRPr>
        </a:p>
      </dgm:t>
    </dgm:pt>
    <dgm:pt modelId="{48135BA8-0E6F-4957-86A4-E94B4A1100C2}" type="parTrans" cxnId="{ED5D7930-3369-4CE4-B4E0-681E92DBE78B}">
      <dgm:prSet/>
      <dgm:spPr/>
      <dgm:t>
        <a:bodyPr/>
        <a:lstStyle/>
        <a:p>
          <a:endParaRPr lang="de-DE"/>
        </a:p>
      </dgm:t>
    </dgm:pt>
    <dgm:pt modelId="{BC8D2D8E-7D1C-4A39-8D86-484D79B28E5A}" type="sibTrans" cxnId="{ED5D7930-3369-4CE4-B4E0-681E92DBE78B}">
      <dgm:prSet/>
      <dgm:spPr/>
      <dgm:t>
        <a:bodyPr/>
        <a:lstStyle/>
        <a:p>
          <a:endParaRPr lang="de-DE"/>
        </a:p>
      </dgm:t>
    </dgm:pt>
    <dgm:pt modelId="{CC0845A1-ECF5-4101-A9D9-83181D102A0A}" type="pres">
      <dgm:prSet presAssocID="{022578CD-DFA0-422F-B299-DA1D0D2FA0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58272DC-B4F8-4EA9-9E12-2F2ED2923341}" type="pres">
      <dgm:prSet presAssocID="{1AED05D0-DCA2-4BAF-B7B5-49162FB7F606}" presName="horFlow" presStyleCnt="0"/>
      <dgm:spPr/>
    </dgm:pt>
    <dgm:pt modelId="{FD03C063-A3B7-41C4-8855-72E4D6BB15C1}" type="pres">
      <dgm:prSet presAssocID="{1AED05D0-DCA2-4BAF-B7B5-49162FB7F606}" presName="bigChev" presStyleLbl="node1" presStyleIdx="0" presStyleCnt="5" custScaleX="86202"/>
      <dgm:spPr/>
      <dgm:t>
        <a:bodyPr/>
        <a:lstStyle/>
        <a:p>
          <a:endParaRPr lang="de-DE"/>
        </a:p>
      </dgm:t>
    </dgm:pt>
    <dgm:pt modelId="{F6910543-E46F-4C09-A417-ED6A654C9112}" type="pres">
      <dgm:prSet presAssocID="{5CE72361-F3BF-4204-8BA6-D19A00F938E8}" presName="parTrans" presStyleCnt="0"/>
      <dgm:spPr/>
    </dgm:pt>
    <dgm:pt modelId="{C2009BA7-FF5A-4BF3-ADFE-99BF8F27D0E2}" type="pres">
      <dgm:prSet presAssocID="{B145E6B9-8B6E-47C9-9546-3AA4F54BB17A}" presName="node" presStyleLbl="alignAccFollowNode1" presStyleIdx="0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AF0AD8-7AAA-43B6-96CC-802CF3717D54}" type="pres">
      <dgm:prSet presAssocID="{4C4766F5-1501-4449-9D33-A42DC9D725D5}" presName="sibTrans" presStyleCnt="0"/>
      <dgm:spPr/>
    </dgm:pt>
    <dgm:pt modelId="{242310C6-39D2-4C5A-BC5D-D317B16E6987}" type="pres">
      <dgm:prSet presAssocID="{7893D252-71D6-4A91-AE55-7C83507F59DC}" presName="node" presStyleLbl="alignAccFollowNode1" presStyleIdx="1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D667D8-8203-4EE5-B679-05604E2FA6CA}" type="pres">
      <dgm:prSet presAssocID="{1AED05D0-DCA2-4BAF-B7B5-49162FB7F606}" presName="vSp" presStyleCnt="0"/>
      <dgm:spPr/>
    </dgm:pt>
    <dgm:pt modelId="{48EFBE02-8545-4D40-A6B4-39D3486841A8}" type="pres">
      <dgm:prSet presAssocID="{F0EB60B2-07DA-4D83-B5E6-447AA9BA3753}" presName="horFlow" presStyleCnt="0"/>
      <dgm:spPr/>
    </dgm:pt>
    <dgm:pt modelId="{3C9B9D9C-F39D-4B2B-8096-DC3ABA8DF2BB}" type="pres">
      <dgm:prSet presAssocID="{F0EB60B2-07DA-4D83-B5E6-447AA9BA3753}" presName="bigChev" presStyleLbl="node1" presStyleIdx="1" presStyleCnt="5" custScaleX="86202"/>
      <dgm:spPr/>
      <dgm:t>
        <a:bodyPr/>
        <a:lstStyle/>
        <a:p>
          <a:endParaRPr lang="de-DE"/>
        </a:p>
      </dgm:t>
    </dgm:pt>
    <dgm:pt modelId="{1971FA69-F714-4F6D-AD39-6E1876612575}" type="pres">
      <dgm:prSet presAssocID="{AAE77524-391E-4EA7-946B-7249C6A77DD5}" presName="parTrans" presStyleCnt="0"/>
      <dgm:spPr/>
    </dgm:pt>
    <dgm:pt modelId="{B47A8553-CAA4-43E4-9FF4-B01C8B64E676}" type="pres">
      <dgm:prSet presAssocID="{88E09529-16F0-4AB6-9A68-7036543ACA3F}" presName="node" presStyleLbl="alignAccFollowNode1" presStyleIdx="2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E26082-B4EF-42DF-8683-C2EB2A71B50B}" type="pres">
      <dgm:prSet presAssocID="{8F04C3A7-DBB9-4B5F-8D3A-7E7E61CBE593}" presName="sibTrans" presStyleCnt="0"/>
      <dgm:spPr/>
    </dgm:pt>
    <dgm:pt modelId="{0AFAA99C-C1C9-41B0-BF8C-F82595978D2F}" type="pres">
      <dgm:prSet presAssocID="{C0A025A5-F828-4C10-A49C-F208BBA279F1}" presName="node" presStyleLbl="alignAccFollowNode1" presStyleIdx="3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0BFB95-8143-4E15-BCCF-AE4EA5A37493}" type="pres">
      <dgm:prSet presAssocID="{F0EB60B2-07DA-4D83-B5E6-447AA9BA3753}" presName="vSp" presStyleCnt="0"/>
      <dgm:spPr/>
    </dgm:pt>
    <dgm:pt modelId="{653E4F8F-ED92-449F-AA19-03859166DDBD}" type="pres">
      <dgm:prSet presAssocID="{B3293FF2-E627-4BC9-9F8F-AE8768E29283}" presName="horFlow" presStyleCnt="0"/>
      <dgm:spPr/>
    </dgm:pt>
    <dgm:pt modelId="{9937419A-BC70-4B4D-AFE1-E4A69200A2FE}" type="pres">
      <dgm:prSet presAssocID="{B3293FF2-E627-4BC9-9F8F-AE8768E29283}" presName="bigChev" presStyleLbl="node1" presStyleIdx="2" presStyleCnt="5" custScaleX="86202"/>
      <dgm:spPr/>
      <dgm:t>
        <a:bodyPr/>
        <a:lstStyle/>
        <a:p>
          <a:endParaRPr lang="de-DE"/>
        </a:p>
      </dgm:t>
    </dgm:pt>
    <dgm:pt modelId="{826CA4E0-43D8-4BA0-933B-59047A09471D}" type="pres">
      <dgm:prSet presAssocID="{D7F5FE04-BD7E-452E-AFD0-14A44E1140F2}" presName="parTrans" presStyleCnt="0"/>
      <dgm:spPr/>
    </dgm:pt>
    <dgm:pt modelId="{E7760D0C-9CAD-4D42-8B24-A6DC24069C26}" type="pres">
      <dgm:prSet presAssocID="{1A3B7453-B1AC-4408-9F6F-8B9CAE8F9574}" presName="node" presStyleLbl="alignAccFollowNode1" presStyleIdx="4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941477-7E20-47CD-AD7E-D65A62242B64}" type="pres">
      <dgm:prSet presAssocID="{CED4A751-EB79-4DC1-BED9-463B2AB53E87}" presName="sibTrans" presStyleCnt="0"/>
      <dgm:spPr/>
    </dgm:pt>
    <dgm:pt modelId="{8CF91929-119F-44D2-98EF-0D268210378A}" type="pres">
      <dgm:prSet presAssocID="{08CA9C52-E211-4622-BEB7-C37606E05FB0}" presName="node" presStyleLbl="alignAccFollowNode1" presStyleIdx="5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E9A4DB-3E73-459C-912F-105E986D007D}" type="pres">
      <dgm:prSet presAssocID="{B3293FF2-E627-4BC9-9F8F-AE8768E29283}" presName="vSp" presStyleCnt="0"/>
      <dgm:spPr/>
    </dgm:pt>
    <dgm:pt modelId="{0CD50D98-136E-44A5-81C9-25A9F3357FB0}" type="pres">
      <dgm:prSet presAssocID="{54BF4A35-5371-49E0-9445-6E5DE7BCB313}" presName="horFlow" presStyleCnt="0"/>
      <dgm:spPr/>
    </dgm:pt>
    <dgm:pt modelId="{C90D8F75-44F2-4502-87E0-C06D71A8F189}" type="pres">
      <dgm:prSet presAssocID="{54BF4A35-5371-49E0-9445-6E5DE7BCB313}" presName="bigChev" presStyleLbl="node1" presStyleIdx="3" presStyleCnt="5" custScaleX="86202"/>
      <dgm:spPr/>
      <dgm:t>
        <a:bodyPr/>
        <a:lstStyle/>
        <a:p>
          <a:endParaRPr lang="de-DE"/>
        </a:p>
      </dgm:t>
    </dgm:pt>
    <dgm:pt modelId="{063C9924-9837-494B-A5B1-565327178CD9}" type="pres">
      <dgm:prSet presAssocID="{C91C1A5B-84AD-4502-ACB6-AB3FE53533C1}" presName="parTrans" presStyleCnt="0"/>
      <dgm:spPr/>
    </dgm:pt>
    <dgm:pt modelId="{B06A8D91-A09A-4B8D-922E-97C2EC91E8D2}" type="pres">
      <dgm:prSet presAssocID="{26B60092-4FE5-4EE9-8AA6-FD61FB9DE9F8}" presName="node" presStyleLbl="alignAccFollowNode1" presStyleIdx="6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46A4F6-CE87-495E-A671-1E833433A7A6}" type="pres">
      <dgm:prSet presAssocID="{B66787CC-A710-4A66-8FD0-E32625E89F63}" presName="sibTrans" presStyleCnt="0"/>
      <dgm:spPr/>
    </dgm:pt>
    <dgm:pt modelId="{85770790-4DDD-495B-A89C-27021347FF4F}" type="pres">
      <dgm:prSet presAssocID="{333350A7-FDF4-4EFA-9615-15A0367CB98D}" presName="node" presStyleLbl="alignAccFollowNode1" presStyleIdx="7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D6C8F4-B901-479A-9CEA-882817285136}" type="pres">
      <dgm:prSet presAssocID="{54BF4A35-5371-49E0-9445-6E5DE7BCB313}" presName="vSp" presStyleCnt="0"/>
      <dgm:spPr/>
    </dgm:pt>
    <dgm:pt modelId="{0F990CCF-101A-4B9B-AC20-C4147440AC4C}" type="pres">
      <dgm:prSet presAssocID="{78A22EA7-6282-4642-BEB5-D31D13D720DC}" presName="horFlow" presStyleCnt="0"/>
      <dgm:spPr/>
    </dgm:pt>
    <dgm:pt modelId="{62927FB6-4F16-4187-A11D-40918AAAA9C9}" type="pres">
      <dgm:prSet presAssocID="{78A22EA7-6282-4642-BEB5-D31D13D720DC}" presName="bigChev" presStyleLbl="node1" presStyleIdx="4" presStyleCnt="5" custScaleX="86202"/>
      <dgm:spPr/>
      <dgm:t>
        <a:bodyPr/>
        <a:lstStyle/>
        <a:p>
          <a:endParaRPr lang="de-DE"/>
        </a:p>
      </dgm:t>
    </dgm:pt>
    <dgm:pt modelId="{A21F9251-482E-405D-A0C4-97A139DD3F07}" type="pres">
      <dgm:prSet presAssocID="{48135BA8-0E6F-4957-86A4-E94B4A1100C2}" presName="parTrans" presStyleCnt="0"/>
      <dgm:spPr/>
    </dgm:pt>
    <dgm:pt modelId="{364604FB-5819-42BD-ACBF-690A4E77AB1C}" type="pres">
      <dgm:prSet presAssocID="{F4E28811-FE2F-4FE0-BDB3-FEE139DD17AF}" presName="node" presStyleLbl="alignAccFollowNode1" presStyleIdx="8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7B4474-FBD2-450E-9224-F7582703C697}" type="pres">
      <dgm:prSet presAssocID="{BC8D2D8E-7D1C-4A39-8D86-484D79B28E5A}" presName="sibTrans" presStyleCnt="0"/>
      <dgm:spPr/>
    </dgm:pt>
    <dgm:pt modelId="{28E95B39-C03C-4A79-8F94-6093A0BA8BB3}" type="pres">
      <dgm:prSet presAssocID="{19AC84A8-EA99-40AA-9CA1-62B9676988AE}" presName="node" presStyleLbl="alignAccFollowNode1" presStyleIdx="9" presStyleCnt="10" custScaleX="1372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A32AB01-54C4-4619-B6C9-A93F084CB0EB}" type="presOf" srcId="{78A22EA7-6282-4642-BEB5-D31D13D720DC}" destId="{62927FB6-4F16-4187-A11D-40918AAAA9C9}" srcOrd="0" destOrd="0" presId="urn:microsoft.com/office/officeart/2005/8/layout/lProcess3"/>
    <dgm:cxn modelId="{0BAE98F3-E5BC-4BDE-B7C2-D52E4AF8BC44}" srcId="{1AED05D0-DCA2-4BAF-B7B5-49162FB7F606}" destId="{B145E6B9-8B6E-47C9-9546-3AA4F54BB17A}" srcOrd="0" destOrd="0" parTransId="{5CE72361-F3BF-4204-8BA6-D19A00F938E8}" sibTransId="{4C4766F5-1501-4449-9D33-A42DC9D725D5}"/>
    <dgm:cxn modelId="{19F6AE68-0315-4BE8-8615-AC9D96DA41F5}" type="presOf" srcId="{B145E6B9-8B6E-47C9-9546-3AA4F54BB17A}" destId="{C2009BA7-FF5A-4BF3-ADFE-99BF8F27D0E2}" srcOrd="0" destOrd="0" presId="urn:microsoft.com/office/officeart/2005/8/layout/lProcess3"/>
    <dgm:cxn modelId="{1B175AA4-EFA4-4CBB-B80A-9CF399C96599}" srcId="{022578CD-DFA0-422F-B299-DA1D0D2FA0DD}" destId="{F0EB60B2-07DA-4D83-B5E6-447AA9BA3753}" srcOrd="1" destOrd="0" parTransId="{BB2AB80C-4AA9-4939-BD23-448419CA9279}" sibTransId="{0783F3B0-1BE3-4C43-A248-D6CAB153D80A}"/>
    <dgm:cxn modelId="{E604A486-35E2-4EA2-B23E-746424A67A83}" srcId="{022578CD-DFA0-422F-B299-DA1D0D2FA0DD}" destId="{54BF4A35-5371-49E0-9445-6E5DE7BCB313}" srcOrd="3" destOrd="0" parTransId="{798DFC15-E6E0-4FAA-82A9-06A83CC6E50F}" sibTransId="{372EFC6A-4D1B-4AC3-8CD4-07A847F39ECF}"/>
    <dgm:cxn modelId="{AE781649-46E6-46B6-B433-CCF9E9030597}" srcId="{022578CD-DFA0-422F-B299-DA1D0D2FA0DD}" destId="{B3293FF2-E627-4BC9-9F8F-AE8768E29283}" srcOrd="2" destOrd="0" parTransId="{FE5C20FE-7952-45C7-912C-49FDCE58E1B7}" sibTransId="{5AB9034F-B6BC-449E-BAD9-BA358F709C23}"/>
    <dgm:cxn modelId="{80229C5C-37DE-4E58-B813-11B1A6CDA081}" srcId="{B3293FF2-E627-4BC9-9F8F-AE8768E29283}" destId="{08CA9C52-E211-4622-BEB7-C37606E05FB0}" srcOrd="1" destOrd="0" parTransId="{15455AA5-AB78-41C9-87D2-4C2787C2098F}" sibTransId="{E2257410-2649-4996-B43E-BABD53E14B5C}"/>
    <dgm:cxn modelId="{D426BA41-7341-4378-8CD1-1A289665634C}" srcId="{54BF4A35-5371-49E0-9445-6E5DE7BCB313}" destId="{26B60092-4FE5-4EE9-8AA6-FD61FB9DE9F8}" srcOrd="0" destOrd="0" parTransId="{C91C1A5B-84AD-4502-ACB6-AB3FE53533C1}" sibTransId="{B66787CC-A710-4A66-8FD0-E32625E89F63}"/>
    <dgm:cxn modelId="{068EE48C-522D-4E1F-8D02-DD08B6F4EB2E}" type="presOf" srcId="{C0A025A5-F828-4C10-A49C-F208BBA279F1}" destId="{0AFAA99C-C1C9-41B0-BF8C-F82595978D2F}" srcOrd="0" destOrd="0" presId="urn:microsoft.com/office/officeart/2005/8/layout/lProcess3"/>
    <dgm:cxn modelId="{99E5DD27-A3C1-4B7B-A5E8-D1EE33F36A25}" type="presOf" srcId="{88E09529-16F0-4AB6-9A68-7036543ACA3F}" destId="{B47A8553-CAA4-43E4-9FF4-B01C8B64E676}" srcOrd="0" destOrd="0" presId="urn:microsoft.com/office/officeart/2005/8/layout/lProcess3"/>
    <dgm:cxn modelId="{207C7714-31E1-413D-965B-7915ABB45FB3}" type="presOf" srcId="{54BF4A35-5371-49E0-9445-6E5DE7BCB313}" destId="{C90D8F75-44F2-4502-87E0-C06D71A8F189}" srcOrd="0" destOrd="0" presId="urn:microsoft.com/office/officeart/2005/8/layout/lProcess3"/>
    <dgm:cxn modelId="{8D0A15F4-06BB-4EA2-A34F-FC2A88080E16}" type="presOf" srcId="{022578CD-DFA0-422F-B299-DA1D0D2FA0DD}" destId="{CC0845A1-ECF5-4101-A9D9-83181D102A0A}" srcOrd="0" destOrd="0" presId="urn:microsoft.com/office/officeart/2005/8/layout/lProcess3"/>
    <dgm:cxn modelId="{D96168EA-2848-418B-B50F-342AAAAC4F18}" type="presOf" srcId="{B3293FF2-E627-4BC9-9F8F-AE8768E29283}" destId="{9937419A-BC70-4B4D-AFE1-E4A69200A2FE}" srcOrd="0" destOrd="0" presId="urn:microsoft.com/office/officeart/2005/8/layout/lProcess3"/>
    <dgm:cxn modelId="{7D202C81-1731-48A3-9775-695ADD6C9595}" srcId="{022578CD-DFA0-422F-B299-DA1D0D2FA0DD}" destId="{1AED05D0-DCA2-4BAF-B7B5-49162FB7F606}" srcOrd="0" destOrd="0" parTransId="{D5B683F9-778D-458C-A721-69CE5E1E5B61}" sibTransId="{9E842DEE-CD45-4CE3-A654-2DFDB0208674}"/>
    <dgm:cxn modelId="{B421CF7C-4F21-4F59-ABF7-1569ACA937ED}" srcId="{54BF4A35-5371-49E0-9445-6E5DE7BCB313}" destId="{333350A7-FDF4-4EFA-9615-15A0367CB98D}" srcOrd="1" destOrd="0" parTransId="{09B3D913-0D92-499E-AFE3-72E00B9F043E}" sibTransId="{64328FFA-71DC-48DF-9CB1-13778C1C06A4}"/>
    <dgm:cxn modelId="{BA8E8C04-220A-4093-8395-09A510E07FEE}" srcId="{78A22EA7-6282-4642-BEB5-D31D13D720DC}" destId="{19AC84A8-EA99-40AA-9CA1-62B9676988AE}" srcOrd="1" destOrd="0" parTransId="{8D61679D-7E40-42CE-B4BE-C71ED5FA996C}" sibTransId="{B2C19E8E-9DF6-4D96-9E97-5C22B4F49D8F}"/>
    <dgm:cxn modelId="{C462FFE8-E416-460F-A9FC-95F50A712012}" type="presOf" srcId="{26B60092-4FE5-4EE9-8AA6-FD61FB9DE9F8}" destId="{B06A8D91-A09A-4B8D-922E-97C2EC91E8D2}" srcOrd="0" destOrd="0" presId="urn:microsoft.com/office/officeart/2005/8/layout/lProcess3"/>
    <dgm:cxn modelId="{C41B18FF-CBF3-4D74-B2C8-0C0B79E2C535}" type="presOf" srcId="{08CA9C52-E211-4622-BEB7-C37606E05FB0}" destId="{8CF91929-119F-44D2-98EF-0D268210378A}" srcOrd="0" destOrd="0" presId="urn:microsoft.com/office/officeart/2005/8/layout/lProcess3"/>
    <dgm:cxn modelId="{2D701D81-FA7C-4A3D-B6C0-1FF82E4DB12A}" srcId="{B3293FF2-E627-4BC9-9F8F-AE8768E29283}" destId="{1A3B7453-B1AC-4408-9F6F-8B9CAE8F9574}" srcOrd="0" destOrd="0" parTransId="{D7F5FE04-BD7E-452E-AFD0-14A44E1140F2}" sibTransId="{CED4A751-EB79-4DC1-BED9-463B2AB53E87}"/>
    <dgm:cxn modelId="{E9D858ED-271E-4BC6-943B-5D2E27A69D70}" srcId="{1AED05D0-DCA2-4BAF-B7B5-49162FB7F606}" destId="{7893D252-71D6-4A91-AE55-7C83507F59DC}" srcOrd="1" destOrd="0" parTransId="{113668BE-6051-4823-BB18-DE491C7485D3}" sibTransId="{98BA0A6C-1DEE-47BB-82C5-80A62DECE52C}"/>
    <dgm:cxn modelId="{0A7BB7C3-3A51-46B7-BFE5-8F0008CA94A1}" type="presOf" srcId="{333350A7-FDF4-4EFA-9615-15A0367CB98D}" destId="{85770790-4DDD-495B-A89C-27021347FF4F}" srcOrd="0" destOrd="0" presId="urn:microsoft.com/office/officeart/2005/8/layout/lProcess3"/>
    <dgm:cxn modelId="{C1259CD5-EAD5-4826-B2D8-3CB21F3C225C}" srcId="{F0EB60B2-07DA-4D83-B5E6-447AA9BA3753}" destId="{C0A025A5-F828-4C10-A49C-F208BBA279F1}" srcOrd="1" destOrd="0" parTransId="{C008B73E-1FEB-4260-A23A-D77155F051D3}" sibTransId="{24964045-F927-4AE8-8BBC-8D2C8CAD51EC}"/>
    <dgm:cxn modelId="{ED5D7930-3369-4CE4-B4E0-681E92DBE78B}" srcId="{78A22EA7-6282-4642-BEB5-D31D13D720DC}" destId="{F4E28811-FE2F-4FE0-BDB3-FEE139DD17AF}" srcOrd="0" destOrd="0" parTransId="{48135BA8-0E6F-4957-86A4-E94B4A1100C2}" sibTransId="{BC8D2D8E-7D1C-4A39-8D86-484D79B28E5A}"/>
    <dgm:cxn modelId="{367C3816-803D-4410-B18F-2962EA38DC73}" srcId="{022578CD-DFA0-422F-B299-DA1D0D2FA0DD}" destId="{78A22EA7-6282-4642-BEB5-D31D13D720DC}" srcOrd="4" destOrd="0" parTransId="{4CF41792-31B1-430D-B7D8-8A610C4043AC}" sibTransId="{CFFC4F5E-0E52-4592-AC0D-473BE898D21E}"/>
    <dgm:cxn modelId="{81F3E9E1-B9EE-46F2-B53D-AA1658B7C624}" type="presOf" srcId="{1A3B7453-B1AC-4408-9F6F-8B9CAE8F9574}" destId="{E7760D0C-9CAD-4D42-8B24-A6DC24069C26}" srcOrd="0" destOrd="0" presId="urn:microsoft.com/office/officeart/2005/8/layout/lProcess3"/>
    <dgm:cxn modelId="{B44B9053-093F-4601-83A0-6D9C37F82717}" type="presOf" srcId="{19AC84A8-EA99-40AA-9CA1-62B9676988AE}" destId="{28E95B39-C03C-4A79-8F94-6093A0BA8BB3}" srcOrd="0" destOrd="0" presId="urn:microsoft.com/office/officeart/2005/8/layout/lProcess3"/>
    <dgm:cxn modelId="{10DEEBE6-5EDD-4F06-AB59-8014AE7113A3}" type="presOf" srcId="{F4E28811-FE2F-4FE0-BDB3-FEE139DD17AF}" destId="{364604FB-5819-42BD-ACBF-690A4E77AB1C}" srcOrd="0" destOrd="0" presId="urn:microsoft.com/office/officeart/2005/8/layout/lProcess3"/>
    <dgm:cxn modelId="{0E0F9666-15B4-495A-AACE-8A65545FE2A6}" type="presOf" srcId="{F0EB60B2-07DA-4D83-B5E6-447AA9BA3753}" destId="{3C9B9D9C-F39D-4B2B-8096-DC3ABA8DF2BB}" srcOrd="0" destOrd="0" presId="urn:microsoft.com/office/officeart/2005/8/layout/lProcess3"/>
    <dgm:cxn modelId="{01A8734B-D6AB-43DC-9BC3-43D9FD19158D}" type="presOf" srcId="{1AED05D0-DCA2-4BAF-B7B5-49162FB7F606}" destId="{FD03C063-A3B7-41C4-8855-72E4D6BB15C1}" srcOrd="0" destOrd="0" presId="urn:microsoft.com/office/officeart/2005/8/layout/lProcess3"/>
    <dgm:cxn modelId="{94B4A415-30D0-42DD-ABFF-88A00B9929DB}" srcId="{F0EB60B2-07DA-4D83-B5E6-447AA9BA3753}" destId="{88E09529-16F0-4AB6-9A68-7036543ACA3F}" srcOrd="0" destOrd="0" parTransId="{AAE77524-391E-4EA7-946B-7249C6A77DD5}" sibTransId="{8F04C3A7-DBB9-4B5F-8D3A-7E7E61CBE593}"/>
    <dgm:cxn modelId="{5DDD16B0-FD35-4611-9132-6AC2F947B7B3}" type="presOf" srcId="{7893D252-71D6-4A91-AE55-7C83507F59DC}" destId="{242310C6-39D2-4C5A-BC5D-D317B16E6987}" srcOrd="0" destOrd="0" presId="urn:microsoft.com/office/officeart/2005/8/layout/lProcess3"/>
    <dgm:cxn modelId="{6E94E21D-502C-49AD-9D54-A3719FDE5895}" type="presParOf" srcId="{CC0845A1-ECF5-4101-A9D9-83181D102A0A}" destId="{058272DC-B4F8-4EA9-9E12-2F2ED2923341}" srcOrd="0" destOrd="0" presId="urn:microsoft.com/office/officeart/2005/8/layout/lProcess3"/>
    <dgm:cxn modelId="{F4AA05D1-47FE-4207-8F22-6FCE182494F6}" type="presParOf" srcId="{058272DC-B4F8-4EA9-9E12-2F2ED2923341}" destId="{FD03C063-A3B7-41C4-8855-72E4D6BB15C1}" srcOrd="0" destOrd="0" presId="urn:microsoft.com/office/officeart/2005/8/layout/lProcess3"/>
    <dgm:cxn modelId="{9DB85EA4-2A62-4E3B-99FB-29B6D79AF531}" type="presParOf" srcId="{058272DC-B4F8-4EA9-9E12-2F2ED2923341}" destId="{F6910543-E46F-4C09-A417-ED6A654C9112}" srcOrd="1" destOrd="0" presId="urn:microsoft.com/office/officeart/2005/8/layout/lProcess3"/>
    <dgm:cxn modelId="{EA36B04A-5B98-492E-A2E8-486B124868FE}" type="presParOf" srcId="{058272DC-B4F8-4EA9-9E12-2F2ED2923341}" destId="{C2009BA7-FF5A-4BF3-ADFE-99BF8F27D0E2}" srcOrd="2" destOrd="0" presId="urn:microsoft.com/office/officeart/2005/8/layout/lProcess3"/>
    <dgm:cxn modelId="{9AFB4A98-4144-4884-BC93-6DF5F98B1C1F}" type="presParOf" srcId="{058272DC-B4F8-4EA9-9E12-2F2ED2923341}" destId="{A6AF0AD8-7AAA-43B6-96CC-802CF3717D54}" srcOrd="3" destOrd="0" presId="urn:microsoft.com/office/officeart/2005/8/layout/lProcess3"/>
    <dgm:cxn modelId="{F665E5D2-8539-4492-9E31-8D992E93F3F4}" type="presParOf" srcId="{058272DC-B4F8-4EA9-9E12-2F2ED2923341}" destId="{242310C6-39D2-4C5A-BC5D-D317B16E6987}" srcOrd="4" destOrd="0" presId="urn:microsoft.com/office/officeart/2005/8/layout/lProcess3"/>
    <dgm:cxn modelId="{C657F991-D2F6-4E95-B917-597CF7B29883}" type="presParOf" srcId="{CC0845A1-ECF5-4101-A9D9-83181D102A0A}" destId="{6AD667D8-8203-4EE5-B679-05604E2FA6CA}" srcOrd="1" destOrd="0" presId="urn:microsoft.com/office/officeart/2005/8/layout/lProcess3"/>
    <dgm:cxn modelId="{2D10E756-4019-4846-9F4D-81D2AAA743BD}" type="presParOf" srcId="{CC0845A1-ECF5-4101-A9D9-83181D102A0A}" destId="{48EFBE02-8545-4D40-A6B4-39D3486841A8}" srcOrd="2" destOrd="0" presId="urn:microsoft.com/office/officeart/2005/8/layout/lProcess3"/>
    <dgm:cxn modelId="{78751838-0330-4CE8-ACA3-E328B93DBC64}" type="presParOf" srcId="{48EFBE02-8545-4D40-A6B4-39D3486841A8}" destId="{3C9B9D9C-F39D-4B2B-8096-DC3ABA8DF2BB}" srcOrd="0" destOrd="0" presId="urn:microsoft.com/office/officeart/2005/8/layout/lProcess3"/>
    <dgm:cxn modelId="{49834EDC-29E9-44CD-ABD5-6DE9FFEAB490}" type="presParOf" srcId="{48EFBE02-8545-4D40-A6B4-39D3486841A8}" destId="{1971FA69-F714-4F6D-AD39-6E1876612575}" srcOrd="1" destOrd="0" presId="urn:microsoft.com/office/officeart/2005/8/layout/lProcess3"/>
    <dgm:cxn modelId="{ED20E8FD-1478-43A4-9207-B912A5CA0311}" type="presParOf" srcId="{48EFBE02-8545-4D40-A6B4-39D3486841A8}" destId="{B47A8553-CAA4-43E4-9FF4-B01C8B64E676}" srcOrd="2" destOrd="0" presId="urn:microsoft.com/office/officeart/2005/8/layout/lProcess3"/>
    <dgm:cxn modelId="{A55F7F4E-1F3D-4F9D-B339-B2D676B44F70}" type="presParOf" srcId="{48EFBE02-8545-4D40-A6B4-39D3486841A8}" destId="{5FE26082-B4EF-42DF-8683-C2EB2A71B50B}" srcOrd="3" destOrd="0" presId="urn:microsoft.com/office/officeart/2005/8/layout/lProcess3"/>
    <dgm:cxn modelId="{96808A25-D58B-4326-91E3-0D5A9DF3AB01}" type="presParOf" srcId="{48EFBE02-8545-4D40-A6B4-39D3486841A8}" destId="{0AFAA99C-C1C9-41B0-BF8C-F82595978D2F}" srcOrd="4" destOrd="0" presId="urn:microsoft.com/office/officeart/2005/8/layout/lProcess3"/>
    <dgm:cxn modelId="{C247CDED-161C-4C3A-81FF-853D5FFC72DB}" type="presParOf" srcId="{CC0845A1-ECF5-4101-A9D9-83181D102A0A}" destId="{690BFB95-8143-4E15-BCCF-AE4EA5A37493}" srcOrd="3" destOrd="0" presId="urn:microsoft.com/office/officeart/2005/8/layout/lProcess3"/>
    <dgm:cxn modelId="{18F2D213-48E3-48CE-B2E3-DB970F20B7FF}" type="presParOf" srcId="{CC0845A1-ECF5-4101-A9D9-83181D102A0A}" destId="{653E4F8F-ED92-449F-AA19-03859166DDBD}" srcOrd="4" destOrd="0" presId="urn:microsoft.com/office/officeart/2005/8/layout/lProcess3"/>
    <dgm:cxn modelId="{C7CC87EC-CB67-4208-AF2B-AD06E62E1A8C}" type="presParOf" srcId="{653E4F8F-ED92-449F-AA19-03859166DDBD}" destId="{9937419A-BC70-4B4D-AFE1-E4A69200A2FE}" srcOrd="0" destOrd="0" presId="urn:microsoft.com/office/officeart/2005/8/layout/lProcess3"/>
    <dgm:cxn modelId="{B92AAD18-A9FF-48AA-A5B7-AAF46AED7E76}" type="presParOf" srcId="{653E4F8F-ED92-449F-AA19-03859166DDBD}" destId="{826CA4E0-43D8-4BA0-933B-59047A09471D}" srcOrd="1" destOrd="0" presId="urn:microsoft.com/office/officeart/2005/8/layout/lProcess3"/>
    <dgm:cxn modelId="{E279C3E5-BFA2-4A41-9D09-9D79CDE7D28D}" type="presParOf" srcId="{653E4F8F-ED92-449F-AA19-03859166DDBD}" destId="{E7760D0C-9CAD-4D42-8B24-A6DC24069C26}" srcOrd="2" destOrd="0" presId="urn:microsoft.com/office/officeart/2005/8/layout/lProcess3"/>
    <dgm:cxn modelId="{E25AED68-2C76-4586-9564-DD76806462B8}" type="presParOf" srcId="{653E4F8F-ED92-449F-AA19-03859166DDBD}" destId="{38941477-7E20-47CD-AD7E-D65A62242B64}" srcOrd="3" destOrd="0" presId="urn:microsoft.com/office/officeart/2005/8/layout/lProcess3"/>
    <dgm:cxn modelId="{1691EA0B-1D52-43E6-9D32-FC4F557CD945}" type="presParOf" srcId="{653E4F8F-ED92-449F-AA19-03859166DDBD}" destId="{8CF91929-119F-44D2-98EF-0D268210378A}" srcOrd="4" destOrd="0" presId="urn:microsoft.com/office/officeart/2005/8/layout/lProcess3"/>
    <dgm:cxn modelId="{934DB950-2C08-45EE-A586-024E60171465}" type="presParOf" srcId="{CC0845A1-ECF5-4101-A9D9-83181D102A0A}" destId="{64E9A4DB-3E73-459C-912F-105E986D007D}" srcOrd="5" destOrd="0" presId="urn:microsoft.com/office/officeart/2005/8/layout/lProcess3"/>
    <dgm:cxn modelId="{8E5A4925-9EF7-48C7-B723-3AD7C84D6DC5}" type="presParOf" srcId="{CC0845A1-ECF5-4101-A9D9-83181D102A0A}" destId="{0CD50D98-136E-44A5-81C9-25A9F3357FB0}" srcOrd="6" destOrd="0" presId="urn:microsoft.com/office/officeart/2005/8/layout/lProcess3"/>
    <dgm:cxn modelId="{CECEE0BC-CC40-4AF3-9FE2-C53FF3A8553C}" type="presParOf" srcId="{0CD50D98-136E-44A5-81C9-25A9F3357FB0}" destId="{C90D8F75-44F2-4502-87E0-C06D71A8F189}" srcOrd="0" destOrd="0" presId="urn:microsoft.com/office/officeart/2005/8/layout/lProcess3"/>
    <dgm:cxn modelId="{E275E7E2-DA3F-4E64-AC56-4CE42FB1E438}" type="presParOf" srcId="{0CD50D98-136E-44A5-81C9-25A9F3357FB0}" destId="{063C9924-9837-494B-A5B1-565327178CD9}" srcOrd="1" destOrd="0" presId="urn:microsoft.com/office/officeart/2005/8/layout/lProcess3"/>
    <dgm:cxn modelId="{D639BF93-DE35-4A1A-8ADE-95E6CE21A608}" type="presParOf" srcId="{0CD50D98-136E-44A5-81C9-25A9F3357FB0}" destId="{B06A8D91-A09A-4B8D-922E-97C2EC91E8D2}" srcOrd="2" destOrd="0" presId="urn:microsoft.com/office/officeart/2005/8/layout/lProcess3"/>
    <dgm:cxn modelId="{0C676256-D6BB-416A-A44B-4C3AEEC7DB96}" type="presParOf" srcId="{0CD50D98-136E-44A5-81C9-25A9F3357FB0}" destId="{4D46A4F6-CE87-495E-A671-1E833433A7A6}" srcOrd="3" destOrd="0" presId="urn:microsoft.com/office/officeart/2005/8/layout/lProcess3"/>
    <dgm:cxn modelId="{2FA5846B-94B8-428E-ACF6-662D94EDC0CB}" type="presParOf" srcId="{0CD50D98-136E-44A5-81C9-25A9F3357FB0}" destId="{85770790-4DDD-495B-A89C-27021347FF4F}" srcOrd="4" destOrd="0" presId="urn:microsoft.com/office/officeart/2005/8/layout/lProcess3"/>
    <dgm:cxn modelId="{1CEFCD65-58F6-4674-9ABB-ED88F37C2042}" type="presParOf" srcId="{CC0845A1-ECF5-4101-A9D9-83181D102A0A}" destId="{42D6C8F4-B901-479A-9CEA-882817285136}" srcOrd="7" destOrd="0" presId="urn:microsoft.com/office/officeart/2005/8/layout/lProcess3"/>
    <dgm:cxn modelId="{3B247EAE-0EBF-4BAB-9FE6-DAC3ED59686A}" type="presParOf" srcId="{CC0845A1-ECF5-4101-A9D9-83181D102A0A}" destId="{0F990CCF-101A-4B9B-AC20-C4147440AC4C}" srcOrd="8" destOrd="0" presId="urn:microsoft.com/office/officeart/2005/8/layout/lProcess3"/>
    <dgm:cxn modelId="{5EF4A2F9-7752-4AC3-95C6-85C172F44C34}" type="presParOf" srcId="{0F990CCF-101A-4B9B-AC20-C4147440AC4C}" destId="{62927FB6-4F16-4187-A11D-40918AAAA9C9}" srcOrd="0" destOrd="0" presId="urn:microsoft.com/office/officeart/2005/8/layout/lProcess3"/>
    <dgm:cxn modelId="{D2862254-8346-41EA-B387-096A405DC044}" type="presParOf" srcId="{0F990CCF-101A-4B9B-AC20-C4147440AC4C}" destId="{A21F9251-482E-405D-A0C4-97A139DD3F07}" srcOrd="1" destOrd="0" presId="urn:microsoft.com/office/officeart/2005/8/layout/lProcess3"/>
    <dgm:cxn modelId="{E8F163CF-5D2A-46B9-91B6-F1C04BB95F77}" type="presParOf" srcId="{0F990CCF-101A-4B9B-AC20-C4147440AC4C}" destId="{364604FB-5819-42BD-ACBF-690A4E77AB1C}" srcOrd="2" destOrd="0" presId="urn:microsoft.com/office/officeart/2005/8/layout/lProcess3"/>
    <dgm:cxn modelId="{8E4CBDBC-038D-4373-9DF8-AB647749CDEE}" type="presParOf" srcId="{0F990CCF-101A-4B9B-AC20-C4147440AC4C}" destId="{377B4474-FBD2-450E-9224-F7582703C697}" srcOrd="3" destOrd="0" presId="urn:microsoft.com/office/officeart/2005/8/layout/lProcess3"/>
    <dgm:cxn modelId="{3CDD8F29-2EF2-4D6B-9E2D-EB8D418F6E8A}" type="presParOf" srcId="{0F990CCF-101A-4B9B-AC20-C4147440AC4C}" destId="{28E95B39-C03C-4A79-8F94-6093A0BA8BB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3C063-A3B7-41C4-8855-72E4D6BB15C1}">
      <dsp:nvSpPr>
        <dsp:cNvPr id="0" name=""/>
        <dsp:cNvSpPr/>
      </dsp:nvSpPr>
      <dsp:spPr>
        <a:xfrm>
          <a:off x="1612021" y="57"/>
          <a:ext cx="2149042" cy="997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AP1</a:t>
          </a:r>
          <a:endParaRPr lang="de-DE" sz="2400" kern="1200" dirty="0"/>
        </a:p>
      </dsp:txBody>
      <dsp:txXfrm>
        <a:off x="2110627" y="57"/>
        <a:ext cx="1151830" cy="997212"/>
      </dsp:txXfrm>
    </dsp:sp>
    <dsp:sp modelId="{C2009BA7-FF5A-4BF3-ADFE-99BF8F27D0E2}">
      <dsp:nvSpPr>
        <dsp:cNvPr id="0" name=""/>
        <dsp:cNvSpPr/>
      </dsp:nvSpPr>
      <dsp:spPr>
        <a:xfrm>
          <a:off x="3436969" y="84820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Visualisierung und Nutzerschnittstelle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3850812" y="84820"/>
        <a:ext cx="2013243" cy="827686"/>
      </dsp:txXfrm>
    </dsp:sp>
    <dsp:sp modelId="{242310C6-39D2-4C5A-BC5D-D317B16E6987}">
      <dsp:nvSpPr>
        <dsp:cNvPr id="0" name=""/>
        <dsp:cNvSpPr/>
      </dsp:nvSpPr>
      <dsp:spPr>
        <a:xfrm>
          <a:off x="5988209" y="84820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„AR Plug and Play“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6402052" y="84820"/>
        <a:ext cx="2013243" cy="827686"/>
      </dsp:txXfrm>
    </dsp:sp>
    <dsp:sp modelId="{3C9B9D9C-F39D-4B2B-8096-DC3ABA8DF2BB}">
      <dsp:nvSpPr>
        <dsp:cNvPr id="0" name=""/>
        <dsp:cNvSpPr/>
      </dsp:nvSpPr>
      <dsp:spPr>
        <a:xfrm>
          <a:off x="1612021" y="1136879"/>
          <a:ext cx="2149042" cy="997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AP2</a:t>
          </a:r>
          <a:endParaRPr lang="de-DE" sz="2400" kern="1200" dirty="0"/>
        </a:p>
      </dsp:txBody>
      <dsp:txXfrm>
        <a:off x="2110627" y="1136879"/>
        <a:ext cx="1151830" cy="997212"/>
      </dsp:txXfrm>
    </dsp:sp>
    <dsp:sp modelId="{B47A8553-CAA4-43E4-9FF4-B01C8B64E676}">
      <dsp:nvSpPr>
        <dsp:cNvPr id="0" name=""/>
        <dsp:cNvSpPr/>
      </dsp:nvSpPr>
      <dsp:spPr>
        <a:xfrm>
          <a:off x="3436969" y="1221642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Komplexe Anlagen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 (umfangreiche Ressourcen)</a:t>
          </a:r>
        </a:p>
      </dsp:txBody>
      <dsp:txXfrm>
        <a:off x="3850812" y="1221642"/>
        <a:ext cx="2013243" cy="827686"/>
      </dsp:txXfrm>
    </dsp:sp>
    <dsp:sp modelId="{0AFAA99C-C1C9-41B0-BF8C-F82595978D2F}">
      <dsp:nvSpPr>
        <dsp:cNvPr id="0" name=""/>
        <dsp:cNvSpPr/>
      </dsp:nvSpPr>
      <dsp:spPr>
        <a:xfrm>
          <a:off x="5988209" y="1221642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„Diagnose &amp; Optimierung mit Industriedaten“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6402052" y="1221642"/>
        <a:ext cx="2013243" cy="827686"/>
      </dsp:txXfrm>
    </dsp:sp>
    <dsp:sp modelId="{9937419A-BC70-4B4D-AFE1-E4A69200A2FE}">
      <dsp:nvSpPr>
        <dsp:cNvPr id="0" name=""/>
        <dsp:cNvSpPr/>
      </dsp:nvSpPr>
      <dsp:spPr>
        <a:xfrm>
          <a:off x="1612021" y="2273701"/>
          <a:ext cx="2149042" cy="997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AP3</a:t>
          </a:r>
        </a:p>
      </dsp:txBody>
      <dsp:txXfrm>
        <a:off x="2110627" y="2273701"/>
        <a:ext cx="1151830" cy="997212"/>
      </dsp:txXfrm>
    </dsp:sp>
    <dsp:sp modelId="{E7760D0C-9CAD-4D42-8B24-A6DC24069C26}">
      <dsp:nvSpPr>
        <dsp:cNvPr id="0" name=""/>
        <dsp:cNvSpPr/>
      </dsp:nvSpPr>
      <dsp:spPr>
        <a:xfrm>
          <a:off x="3436969" y="2358464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Verzahnung Halbprodukt mit Produktionsprozess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(geringe Ressourcen)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3850812" y="2358464"/>
        <a:ext cx="2013243" cy="827686"/>
      </dsp:txXfrm>
    </dsp:sp>
    <dsp:sp modelId="{8CF91929-119F-44D2-98EF-0D268210378A}">
      <dsp:nvSpPr>
        <dsp:cNvPr id="0" name=""/>
        <dsp:cNvSpPr/>
      </dsp:nvSpPr>
      <dsp:spPr>
        <a:xfrm>
          <a:off x="5988209" y="2358464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„Produkt steuert die Produktion“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6402052" y="2358464"/>
        <a:ext cx="2013243" cy="827686"/>
      </dsp:txXfrm>
    </dsp:sp>
    <dsp:sp modelId="{C90D8F75-44F2-4502-87E0-C06D71A8F189}">
      <dsp:nvSpPr>
        <dsp:cNvPr id="0" name=""/>
        <dsp:cNvSpPr/>
      </dsp:nvSpPr>
      <dsp:spPr>
        <a:xfrm>
          <a:off x="1612021" y="3410523"/>
          <a:ext cx="2149042" cy="997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AP4</a:t>
          </a:r>
          <a:endParaRPr lang="de-DE" sz="4800" kern="1200" dirty="0"/>
        </a:p>
      </dsp:txBody>
      <dsp:txXfrm>
        <a:off x="2110627" y="3410523"/>
        <a:ext cx="1151830" cy="997212"/>
      </dsp:txXfrm>
    </dsp:sp>
    <dsp:sp modelId="{B06A8D91-A09A-4B8D-922E-97C2EC91E8D2}">
      <dsp:nvSpPr>
        <dsp:cNvPr id="0" name=""/>
        <dsp:cNvSpPr/>
      </dsp:nvSpPr>
      <dsp:spPr>
        <a:xfrm>
          <a:off x="3436969" y="3495286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Kommunikation und Sicherheit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3850812" y="3495286"/>
        <a:ext cx="2013243" cy="827686"/>
      </dsp:txXfrm>
    </dsp:sp>
    <dsp:sp modelId="{85770790-4DDD-495B-A89C-27021347FF4F}">
      <dsp:nvSpPr>
        <dsp:cNvPr id="0" name=""/>
        <dsp:cNvSpPr/>
      </dsp:nvSpPr>
      <dsp:spPr>
        <a:xfrm>
          <a:off x="5988209" y="3495286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„Robuste Fernwartung“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6402052" y="3495286"/>
        <a:ext cx="2013243" cy="827686"/>
      </dsp:txXfrm>
    </dsp:sp>
    <dsp:sp modelId="{62927FB6-4F16-4187-A11D-40918AAAA9C9}">
      <dsp:nvSpPr>
        <dsp:cNvPr id="0" name=""/>
        <dsp:cNvSpPr/>
      </dsp:nvSpPr>
      <dsp:spPr>
        <a:xfrm>
          <a:off x="1612021" y="4547345"/>
          <a:ext cx="2149042" cy="997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AP5</a:t>
          </a:r>
          <a:endParaRPr lang="de-DE" sz="2400" kern="1200" dirty="0"/>
        </a:p>
      </dsp:txBody>
      <dsp:txXfrm>
        <a:off x="2110627" y="4547345"/>
        <a:ext cx="1151830" cy="997212"/>
      </dsp:txXfrm>
    </dsp:sp>
    <dsp:sp modelId="{364604FB-5819-42BD-ACBF-690A4E77AB1C}">
      <dsp:nvSpPr>
        <dsp:cNvPr id="0" name=""/>
        <dsp:cNvSpPr/>
      </dsp:nvSpPr>
      <dsp:spPr>
        <a:xfrm>
          <a:off x="3436969" y="4632109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Mobile Transport- und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Unterstützungssysteme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3850812" y="4632109"/>
        <a:ext cx="2013243" cy="827686"/>
      </dsp:txXfrm>
    </dsp:sp>
    <dsp:sp modelId="{28E95B39-C03C-4A79-8F94-6093A0BA8BB3}">
      <dsp:nvSpPr>
        <dsp:cNvPr id="0" name=""/>
        <dsp:cNvSpPr/>
      </dsp:nvSpPr>
      <dsp:spPr>
        <a:xfrm>
          <a:off x="5988209" y="4632109"/>
          <a:ext cx="2840929" cy="8276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002060"/>
              </a:solidFill>
            </a:rPr>
            <a:t>„Mobilität“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6402052" y="4632109"/>
        <a:ext cx="2013243" cy="82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pPr>
              <a:defRPr/>
            </a:pPr>
            <a:fld id="{D0149857-B786-469D-969E-EDEF3F5F21A6}" type="datetimeFigureOut">
              <a:rPr lang="de-DE"/>
              <a:pPr>
                <a:defRPr/>
              </a:pPr>
              <a:t>30.05.2016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pPr>
              <a:defRPr/>
            </a:pPr>
            <a:fld id="{8D1BB9B8-C444-42FA-AB0A-6F662E1AD7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84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pPr>
              <a:defRPr/>
            </a:pPr>
            <a:fld id="{6974EA9F-A62E-4EA9-852C-F930C4214095}" type="datetimeFigureOut">
              <a:rPr lang="de-DE"/>
              <a:pPr>
                <a:defRPr/>
              </a:pPr>
              <a:t>30.05.2016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pPr>
              <a:defRPr/>
            </a:pPr>
            <a:fld id="{5F5213FB-8F77-4D32-990F-1348201975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0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599761-3992-4790-8195-C1EADCC6EA70}" type="slidenum">
              <a:rPr lang="de-DE" altLang="de-DE" sz="1300" smtClean="0">
                <a:solidFill>
                  <a:srgbClr val="000000"/>
                </a:solidFill>
                <a:latin typeface="Gill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z="1300" smtClean="0">
              <a:solidFill>
                <a:srgbClr val="000000"/>
              </a:solidFill>
              <a:latin typeface="Gill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2398712" y="9248775"/>
            <a:ext cx="5039791" cy="496888"/>
          </a:xfrm>
          <a:prstGeom prst="rect">
            <a:avLst/>
          </a:prstGeom>
          <a:solidFill>
            <a:srgbClr val="A638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4" b="26657"/>
          <a:stretch>
            <a:fillRect/>
          </a:stretch>
        </p:blipFill>
        <p:spPr bwMode="auto">
          <a:xfrm>
            <a:off x="-73025" y="3175000"/>
            <a:ext cx="131508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/>
          </p:cNvSpPr>
          <p:nvPr userDrawn="1"/>
        </p:nvSpPr>
        <p:spPr bwMode="auto">
          <a:xfrm>
            <a:off x="10526713" y="9242425"/>
            <a:ext cx="2384425" cy="496888"/>
          </a:xfrm>
          <a:prstGeom prst="rect">
            <a:avLst/>
          </a:prstGeom>
          <a:solidFill>
            <a:srgbClr val="A638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947736" y="1964664"/>
            <a:ext cx="11170800" cy="595708"/>
          </a:xfrm>
          <a:prstGeom prst="rect">
            <a:avLst/>
          </a:prstGeom>
        </p:spPr>
        <p:txBody>
          <a:bodyPr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17" name="Untertitel 2"/>
          <p:cNvSpPr>
            <a:spLocks noGrp="1"/>
          </p:cNvSpPr>
          <p:nvPr>
            <p:ph type="subTitle" idx="13"/>
          </p:nvPr>
        </p:nvSpPr>
        <p:spPr>
          <a:xfrm>
            <a:off x="957784" y="2575347"/>
            <a:ext cx="11170800" cy="4292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DE" sz="2300" b="0" kern="1200" dirty="0" smtClean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4620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6" y="1964664"/>
            <a:ext cx="11170800" cy="595708"/>
          </a:xfrm>
          <a:prstGeom prst="rect">
            <a:avLst/>
          </a:prstGeom>
        </p:spPr>
        <p:txBody>
          <a:bodyPr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7785" y="3436640"/>
            <a:ext cx="11170800" cy="527556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63822"/>
              </a:buClr>
              <a:defRPr lang="de-DE" sz="22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A63822"/>
              </a:buClr>
              <a:defRPr lang="de-DE" sz="20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5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957784" y="2550776"/>
            <a:ext cx="11170800" cy="4292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DE" sz="2300" b="0" kern="1200" dirty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5215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300" b="0" kern="1200" dirty="0" smtClean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867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7601" y="3438000"/>
            <a:ext cx="5472792" cy="5543256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63822"/>
              </a:buClr>
              <a:defRPr lang="de-DE" sz="22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A63822"/>
              </a:buClr>
              <a:defRPr lang="de-DE" sz="20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47024" y="3438000"/>
            <a:ext cx="5472000" cy="5543256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63822"/>
              </a:buClr>
              <a:defRPr lang="de-DE" sz="22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A63822"/>
              </a:buClr>
              <a:defRPr lang="de-DE" sz="20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957600" y="2552400"/>
            <a:ext cx="11161424" cy="4292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DE" sz="2300" b="0" kern="1200" dirty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46800" y="1965600"/>
            <a:ext cx="11172224" cy="595708"/>
          </a:xfrm>
          <a:prstGeom prst="rect">
            <a:avLst/>
          </a:prstGeom>
        </p:spPr>
        <p:txBody>
          <a:bodyPr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505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784" y="2944800"/>
            <a:ext cx="5472608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300" b="0" kern="1200" dirty="0" smtClean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46417" y="2944800"/>
            <a:ext cx="5472608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300" b="0" kern="1200" dirty="0" smtClean="0">
                <a:solidFill>
                  <a:srgbClr val="9C9D9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46800" y="1965600"/>
            <a:ext cx="11172224" cy="595708"/>
          </a:xfrm>
          <a:prstGeom prst="rect">
            <a:avLst/>
          </a:prstGeom>
        </p:spPr>
        <p:txBody>
          <a:bodyPr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957601" y="3868687"/>
            <a:ext cx="5472792" cy="501409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63822"/>
              </a:buClr>
              <a:defRPr lang="de-DE" sz="22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A63822"/>
              </a:buClr>
              <a:defRPr lang="de-DE" sz="20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6647024" y="3868687"/>
            <a:ext cx="5472000" cy="5014093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63822"/>
              </a:buClr>
              <a:defRPr lang="de-DE" sz="22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A63822"/>
              </a:buClr>
              <a:defRPr lang="de-DE" sz="20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 smtClean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00"/>
              </a:spcAft>
              <a:buClr>
                <a:srgbClr val="A63822"/>
              </a:buClr>
              <a:defRPr lang="de-DE" sz="1800" kern="1200" dirty="0">
                <a:solidFill>
                  <a:srgbClr val="3B3C3C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358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46800" y="1965600"/>
            <a:ext cx="11172224" cy="595708"/>
          </a:xfrm>
          <a:prstGeom prst="rect">
            <a:avLst/>
          </a:prstGeom>
        </p:spPr>
        <p:txBody>
          <a:bodyPr/>
          <a:lstStyle>
            <a:lvl1pPr algn="l"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9343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Z:\ZfT\Corporate_Design_ZFT\Vorlagen\100726_logo_V1\100712_logo_V1__vorschau_Marx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153988"/>
            <a:ext cx="27781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/>
          </p:cNvSpPr>
          <p:nvPr userDrawn="1"/>
        </p:nvSpPr>
        <p:spPr bwMode="auto">
          <a:xfrm>
            <a:off x="0" y="9194800"/>
            <a:ext cx="13004800" cy="571500"/>
          </a:xfrm>
          <a:prstGeom prst="rect">
            <a:avLst/>
          </a:prstGeom>
          <a:solidFill>
            <a:srgbClr val="A638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Textfeld 25"/>
          <p:cNvSpPr txBox="1">
            <a:spLocks noChangeArrowheads="1"/>
          </p:cNvSpPr>
          <p:nvPr userDrawn="1"/>
        </p:nvSpPr>
        <p:spPr bwMode="auto">
          <a:xfrm>
            <a:off x="2470150" y="9278938"/>
            <a:ext cx="892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Demonstratorfabrik</a:t>
            </a:r>
            <a:r>
              <a:rPr lang="de-DE" alt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für Digitale Produktion</a:t>
            </a:r>
          </a:p>
        </p:txBody>
      </p:sp>
      <p:sp>
        <p:nvSpPr>
          <p:cNvPr id="1029" name="Textfeld 26"/>
          <p:cNvSpPr txBox="1">
            <a:spLocks noChangeArrowheads="1"/>
          </p:cNvSpPr>
          <p:nvPr userDrawn="1"/>
        </p:nvSpPr>
        <p:spPr bwMode="auto">
          <a:xfrm>
            <a:off x="925513" y="9278938"/>
            <a:ext cx="140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30.05.2016</a:t>
            </a:r>
          </a:p>
        </p:txBody>
      </p:sp>
      <p:sp>
        <p:nvSpPr>
          <p:cNvPr id="1030" name="Textfeld 27"/>
          <p:cNvSpPr txBox="1">
            <a:spLocks noChangeArrowheads="1"/>
          </p:cNvSpPr>
          <p:nvPr userDrawn="1"/>
        </p:nvSpPr>
        <p:spPr bwMode="auto">
          <a:xfrm>
            <a:off x="11576050" y="9278938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algn="l" eaLnBrk="1" hangingPunct="1">
              <a:defRPr/>
            </a:pPr>
            <a:fld id="{A5991189-F015-45C0-B0F1-4033087BCBE4}" type="slidenum">
              <a:rPr lang="de-DE" altLang="de-DE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l" eaLnBrk="1" hangingPunct="1">
                <a:defRPr/>
              </a:pPr>
              <a:t>‹Nr.›</a:t>
            </a:fld>
            <a:endParaRPr lang="de-DE" altLang="de-DE" sz="180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1" name="Textfeld 7"/>
          <p:cNvSpPr txBox="1">
            <a:spLocks noChangeArrowheads="1"/>
          </p:cNvSpPr>
          <p:nvPr userDrawn="1"/>
        </p:nvSpPr>
        <p:spPr bwMode="auto">
          <a:xfrm>
            <a:off x="7942559" y="9278938"/>
            <a:ext cx="288101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Markus Krauß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 bwMode="auto">
          <a:xfrm>
            <a:off x="947738" y="1965325"/>
            <a:ext cx="11171237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de-DE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ZFT </a:t>
            </a:r>
            <a:r>
              <a:rPr altLang="de-DE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Demonstratorfabrik</a:t>
            </a:r>
            <a:r>
              <a:rPr altLang="de-DE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für Digitale 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25737" y="1780457"/>
            <a:ext cx="7435218" cy="6967109"/>
            <a:chOff x="6100748" y="5385873"/>
            <a:chExt cx="3305190" cy="2218869"/>
          </a:xfrm>
        </p:grpSpPr>
        <p:pic>
          <p:nvPicPr>
            <p:cNvPr id="5" name="Picture 12" descr="Z:\I40Halle\KollabHumanRobot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" t="7231" r="7985" b="5602"/>
            <a:stretch>
              <a:fillRect/>
            </a:stretch>
          </p:blipFill>
          <p:spPr bwMode="auto">
            <a:xfrm>
              <a:off x="6792913" y="5956300"/>
              <a:ext cx="255905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Z:\I40Halle\SensitiverGreif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" t="12350" r="7183" b="6852"/>
            <a:stretch/>
          </p:blipFill>
          <p:spPr bwMode="auto">
            <a:xfrm rot="284954" flipH="1">
              <a:off x="6144710" y="6499649"/>
              <a:ext cx="1039984" cy="1105093"/>
            </a:xfrm>
            <a:prstGeom prst="rect">
              <a:avLst/>
            </a:prstGeom>
            <a:noFill/>
            <a:scene3d>
              <a:camera prst="orthographicFront">
                <a:rot lat="2990188" lon="1233512" rev="424767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bgerundete rechteckige Legende 6"/>
            <p:cNvSpPr/>
            <p:nvPr/>
          </p:nvSpPr>
          <p:spPr>
            <a:xfrm>
              <a:off x="8075613" y="5385873"/>
              <a:ext cx="1330325" cy="570427"/>
            </a:xfrm>
            <a:prstGeom prst="wedgeRoundRectCallout">
              <a:avLst>
                <a:gd name="adj1" fmla="val -30928"/>
                <a:gd name="adj2" fmla="val 79799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800" b="1" u="sng" dirty="0">
                  <a:solidFill>
                    <a:schemeClr val="tx1"/>
                  </a:solidFill>
                  <a:sym typeface="GillSans" charset="0"/>
                </a:rPr>
                <a:t>Station 3:</a:t>
              </a:r>
            </a:p>
            <a:p>
              <a:pPr>
                <a:defRPr/>
              </a:pPr>
              <a:r>
                <a:rPr lang="de-DE" sz="1800" b="1" dirty="0">
                  <a:solidFill>
                    <a:schemeClr val="tx1"/>
                  </a:solidFill>
                  <a:sym typeface="GillSans" charset="0"/>
                </a:rPr>
                <a:t>Materialien, Kooperation</a:t>
              </a:r>
            </a:p>
          </p:txBody>
        </p:sp>
        <p:sp>
          <p:nvSpPr>
            <p:cNvPr id="8" name="Abgerundete rechteckige Legende 7"/>
            <p:cNvSpPr/>
            <p:nvPr/>
          </p:nvSpPr>
          <p:spPr>
            <a:xfrm>
              <a:off x="6100748" y="6303190"/>
              <a:ext cx="863616" cy="343672"/>
            </a:xfrm>
            <a:prstGeom prst="wedgeRoundRectCallout">
              <a:avLst>
                <a:gd name="adj1" fmla="val 17790"/>
                <a:gd name="adj2" fmla="val 11090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Sensitiver Greifer</a:t>
              </a:r>
            </a:p>
          </p:txBody>
        </p:sp>
        <p:sp>
          <p:nvSpPr>
            <p:cNvPr id="9" name="Abgerundete rechteckige Legende 8"/>
            <p:cNvSpPr/>
            <p:nvPr/>
          </p:nvSpPr>
          <p:spPr>
            <a:xfrm>
              <a:off x="7032750" y="5775733"/>
              <a:ext cx="903288" cy="345839"/>
            </a:xfrm>
            <a:prstGeom prst="wedgeRoundRectCallout">
              <a:avLst>
                <a:gd name="adj1" fmla="val 47712"/>
                <a:gd name="adj2" fmla="val 9684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Sensitiver Roboter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</p:grpSp>
      <p:pic>
        <p:nvPicPr>
          <p:cNvPr id="245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6" y="5627400"/>
            <a:ext cx="2304256" cy="10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6" y="4698645"/>
            <a:ext cx="2332385" cy="7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4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605856" y="2500536"/>
            <a:ext cx="9577064" cy="5783022"/>
            <a:chOff x="5681663" y="7140575"/>
            <a:chExt cx="4637161" cy="1919288"/>
          </a:xfrm>
        </p:grpSpPr>
        <p:pic>
          <p:nvPicPr>
            <p:cNvPr id="5" name="Picture 21" descr="Z:\I40Halle\ManuellerArbeitsplatzHilfsrobot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r="175"/>
            <a:stretch>
              <a:fillRect/>
            </a:stretch>
          </p:blipFill>
          <p:spPr bwMode="auto">
            <a:xfrm>
              <a:off x="8294688" y="7602538"/>
              <a:ext cx="165417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Z:\I40Halle\MobilerLeichbauarm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7366000"/>
              <a:ext cx="1287463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bgerundete rechteckige Legende 6"/>
            <p:cNvSpPr/>
            <p:nvPr/>
          </p:nvSpPr>
          <p:spPr>
            <a:xfrm>
              <a:off x="5681663" y="8335487"/>
              <a:ext cx="1274762" cy="430168"/>
            </a:xfrm>
            <a:prstGeom prst="wedgeRoundRectCallout">
              <a:avLst>
                <a:gd name="adj1" fmla="val 61841"/>
                <a:gd name="adj2" fmla="val -5557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b="1" dirty="0">
                  <a:solidFill>
                    <a:schemeClr val="tx1"/>
                  </a:solidFill>
                  <a:sym typeface="GillSans" charset="0"/>
                </a:rPr>
                <a:t>Mobilsystem 2:</a:t>
              </a: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  <a:sym typeface="GillSans" charset="0"/>
                </a:rPr>
                <a:t>Leichbauarm</a:t>
              </a: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-Assistent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8" name="Abgerundete rechteckige Legende 7"/>
            <p:cNvSpPr/>
            <p:nvPr/>
          </p:nvSpPr>
          <p:spPr>
            <a:xfrm>
              <a:off x="9234488" y="8572500"/>
              <a:ext cx="1084336" cy="384342"/>
            </a:xfrm>
            <a:prstGeom prst="wedgeRoundRectCallout">
              <a:avLst>
                <a:gd name="adj1" fmla="val -58513"/>
                <a:gd name="adj2" fmla="val -14527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Handarbeits-Assistent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9" name="Abgerundete rechteckige Legende 8"/>
            <p:cNvSpPr/>
            <p:nvPr/>
          </p:nvSpPr>
          <p:spPr>
            <a:xfrm>
              <a:off x="8397875" y="7140575"/>
              <a:ext cx="1550988" cy="504825"/>
            </a:xfrm>
            <a:prstGeom prst="wedgeRoundRectCallout">
              <a:avLst>
                <a:gd name="adj1" fmla="val 6848"/>
                <a:gd name="adj2" fmla="val 78481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800" b="1" u="sng" dirty="0">
                  <a:solidFill>
                    <a:schemeClr val="tx1"/>
                  </a:solidFill>
                  <a:sym typeface="GillSans" charset="0"/>
                </a:rPr>
                <a:t>Station 4: </a:t>
              </a:r>
            </a:p>
            <a:p>
              <a:pPr>
                <a:defRPr/>
              </a:pPr>
              <a:r>
                <a:rPr lang="de-DE" sz="1800" b="1" dirty="0">
                  <a:solidFill>
                    <a:schemeClr val="tx1"/>
                  </a:solidFill>
                  <a:sym typeface="GillSans" charset="0"/>
                </a:rPr>
                <a:t>Flexible Montage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173808" y="2356520"/>
            <a:ext cx="3050410" cy="2443510"/>
            <a:chOff x="3267075" y="6856413"/>
            <a:chExt cx="2484438" cy="1897062"/>
          </a:xfrm>
        </p:grpSpPr>
        <p:pic>
          <p:nvPicPr>
            <p:cNvPr id="11" name="Picture 17" descr="Z:\I40Halle\MobilroboterFahrbahne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6856413"/>
              <a:ext cx="2484438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bgerundete rechteckige Legende 11"/>
            <p:cNvSpPr/>
            <p:nvPr/>
          </p:nvSpPr>
          <p:spPr>
            <a:xfrm>
              <a:off x="3430588" y="8267700"/>
              <a:ext cx="1308100" cy="485775"/>
            </a:xfrm>
            <a:prstGeom prst="wedgeRoundRectCallout">
              <a:avLst>
                <a:gd name="adj1" fmla="val 26110"/>
                <a:gd name="adj2" fmla="val -9831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b="1" dirty="0">
                  <a:solidFill>
                    <a:schemeClr val="tx1"/>
                  </a:solidFill>
                  <a:sym typeface="GillSans" charset="0"/>
                </a:rPr>
                <a:t>Mobilsystem 3:</a:t>
              </a: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 Mikro-FTS 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05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2541960" y="1060377"/>
            <a:ext cx="6336852" cy="7848871"/>
            <a:chOff x="9721850" y="2868797"/>
            <a:chExt cx="3024188" cy="3808947"/>
          </a:xfrm>
        </p:grpSpPr>
        <p:pic>
          <p:nvPicPr>
            <p:cNvPr id="13" name="Picture 15" descr="Z:\I40Halle\Telezentral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" t="4391" r="2534"/>
            <a:stretch>
              <a:fillRect/>
            </a:stretch>
          </p:blipFill>
          <p:spPr bwMode="auto">
            <a:xfrm>
              <a:off x="9721850" y="3387725"/>
              <a:ext cx="3020563" cy="175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Z:\I40Halle\Telezentrale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6" t="33989" r="3038" b="16373"/>
            <a:stretch>
              <a:fillRect/>
            </a:stretch>
          </p:blipFill>
          <p:spPr bwMode="auto">
            <a:xfrm>
              <a:off x="11143195" y="4886437"/>
              <a:ext cx="1602843" cy="126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 descr="Z:\I40Halle\Optimierungstoo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9168">
              <a:off x="9767247" y="5089078"/>
              <a:ext cx="1418832" cy="112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bgerundete rechteckige Legende 15"/>
            <p:cNvSpPr/>
            <p:nvPr/>
          </p:nvSpPr>
          <p:spPr>
            <a:xfrm>
              <a:off x="9723438" y="2868797"/>
              <a:ext cx="1747837" cy="452253"/>
            </a:xfrm>
            <a:prstGeom prst="wedgeRoundRectCallout">
              <a:avLst>
                <a:gd name="adj1" fmla="val -12643"/>
                <a:gd name="adj2" fmla="val 107286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800" b="1" u="sng" dirty="0">
                  <a:solidFill>
                    <a:schemeClr val="tx1"/>
                  </a:solidFill>
                  <a:sym typeface="GillSans" charset="0"/>
                </a:rPr>
                <a:t>Station 5: </a:t>
              </a:r>
            </a:p>
            <a:p>
              <a:pPr>
                <a:defRPr/>
              </a:pPr>
              <a:r>
                <a:rPr lang="de-DE" sz="1800" b="1" dirty="0">
                  <a:solidFill>
                    <a:schemeClr val="tx1"/>
                  </a:solidFill>
                  <a:sym typeface="GillSans" charset="0"/>
                </a:rPr>
                <a:t>Teleservice-Zentrale</a:t>
              </a:r>
            </a:p>
          </p:txBody>
        </p:sp>
        <p:sp>
          <p:nvSpPr>
            <p:cNvPr id="17" name="Abgerundete rechteckige Legende 16"/>
            <p:cNvSpPr/>
            <p:nvPr/>
          </p:nvSpPr>
          <p:spPr>
            <a:xfrm>
              <a:off x="11798300" y="6316662"/>
              <a:ext cx="947738" cy="361082"/>
            </a:xfrm>
            <a:prstGeom prst="wedgeRoundRectCallout">
              <a:avLst>
                <a:gd name="adj1" fmla="val 31836"/>
                <a:gd name="adj2" fmla="val -12182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Experte des Herstellers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8" name="Abgerundete rechteckige Legende 17"/>
            <p:cNvSpPr/>
            <p:nvPr/>
          </p:nvSpPr>
          <p:spPr>
            <a:xfrm>
              <a:off x="9948863" y="6337300"/>
              <a:ext cx="1527175" cy="242888"/>
            </a:xfrm>
            <a:prstGeom prst="wedgeRoundRectCallout">
              <a:avLst>
                <a:gd name="adj1" fmla="val -21639"/>
                <a:gd name="adj2" fmla="val -10900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Optimierungs-Tool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9" name="Abgerundete rechteckige Legende 18"/>
            <p:cNvSpPr/>
            <p:nvPr/>
          </p:nvSpPr>
          <p:spPr>
            <a:xfrm>
              <a:off x="11747500" y="4022725"/>
              <a:ext cx="866775" cy="203200"/>
            </a:xfrm>
            <a:prstGeom prst="wedgeRoundRectCallout">
              <a:avLst>
                <a:gd name="adj1" fmla="val -80499"/>
                <a:gd name="adj2" fmla="val 12377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3D, AR, VR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47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Kooperationsangebot des ZFT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Gemeinsame </a:t>
            </a:r>
            <a:r>
              <a:rPr lang="de-DE" dirty="0"/>
              <a:t>Industrie </a:t>
            </a:r>
            <a:r>
              <a:rPr lang="de-DE" dirty="0" smtClean="0"/>
              <a:t>4.0 </a:t>
            </a:r>
            <a:r>
              <a:rPr lang="de-DE" dirty="0" smtClean="0"/>
              <a:t>Projekte</a:t>
            </a:r>
          </a:p>
          <a:p>
            <a:r>
              <a:rPr lang="de-DE" dirty="0" smtClean="0"/>
              <a:t>Robotik</a:t>
            </a:r>
            <a:endParaRPr lang="de-DE" dirty="0" smtClean="0"/>
          </a:p>
          <a:p>
            <a:r>
              <a:rPr lang="de-DE" dirty="0" smtClean="0"/>
              <a:t>Informations- und Kommunikationstechnologie</a:t>
            </a:r>
          </a:p>
          <a:p>
            <a:pPr lvl="1"/>
            <a:r>
              <a:rPr lang="de-DE" dirty="0" smtClean="0"/>
              <a:t>Verteilte vernetzte Systeme (</a:t>
            </a:r>
            <a:r>
              <a:rPr lang="de-DE" dirty="0" err="1" smtClean="0"/>
              <a:t>IoT</a:t>
            </a:r>
            <a:r>
              <a:rPr lang="de-DE" dirty="0" smtClean="0"/>
              <a:t>)</a:t>
            </a:r>
          </a:p>
          <a:p>
            <a:r>
              <a:rPr lang="de-DE" dirty="0" smtClean="0"/>
              <a:t>Wir unterstützen Sie bei der Verwirklichung von Industrie 4.0 in Ihrem Betrieb</a:t>
            </a:r>
          </a:p>
          <a:p>
            <a:pPr lvl="1"/>
            <a:r>
              <a:rPr lang="de-DE" dirty="0" smtClean="0"/>
              <a:t>Analyse der aktuellen Fertigungssituation</a:t>
            </a:r>
          </a:p>
          <a:p>
            <a:pPr lvl="1"/>
            <a:r>
              <a:rPr lang="de-DE" dirty="0" smtClean="0"/>
              <a:t>Identifikation von Verbesserungsmöglichkeiten</a:t>
            </a:r>
          </a:p>
          <a:p>
            <a:pPr lvl="1"/>
            <a:r>
              <a:rPr lang="de-DE" dirty="0" smtClean="0"/>
              <a:t>Gemeinsame Projekte für ausgewählte Optimierungsansätze</a:t>
            </a:r>
          </a:p>
          <a:p>
            <a:r>
              <a:rPr lang="de-DE" dirty="0" smtClean="0"/>
              <a:t>Experimentalfläche für digitale Gründer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57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6" y="1852464"/>
            <a:ext cx="11170800" cy="595708"/>
          </a:xfrm>
        </p:spPr>
        <p:txBody>
          <a:bodyPr/>
          <a:lstStyle/>
          <a:p>
            <a:r>
              <a:rPr lang="de-DE" dirty="0" smtClean="0"/>
              <a:t>Der ZFT Industrie 4.0 Demonstrator</a:t>
            </a:r>
            <a:br>
              <a:rPr lang="de-DE" dirty="0" smtClean="0"/>
            </a:br>
            <a:r>
              <a:rPr lang="de-DE" dirty="0" smtClean="0"/>
              <a:t>und das Multi-Satelliten Testzentrum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Picture 2" descr="http://tgz-wuerzburg.de/images/Variante-C-Startsei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3364632"/>
            <a:ext cx="5583541" cy="25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24" y="3364632"/>
            <a:ext cx="2466819" cy="37002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6028928"/>
            <a:ext cx="4127688" cy="27517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06256" y="7767146"/>
            <a:ext cx="6840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3B3C3C"/>
                </a:solidFill>
                <a:latin typeface="Arial" charset="0"/>
                <a:cs typeface="Arial" charset="0"/>
              </a:rPr>
              <a:t>In dieser Experimentalhalle baut das ZFT einen Industrie 4.0 Demonstrator und ein Multi-Satelliten-Testzentrum auf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310713" y="3364632"/>
            <a:ext cx="2520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 smtClean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Die S-Band-Antenne für </a:t>
            </a:r>
            <a:r>
              <a:rPr lang="de-DE" sz="2200" dirty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eine </a:t>
            </a:r>
            <a:r>
              <a:rPr lang="de-DE" sz="2200" dirty="0" smtClean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effektive </a:t>
            </a:r>
            <a:r>
              <a:rPr lang="de-DE" sz="2200" dirty="0" err="1" smtClean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Satellitenkom-munikation</a:t>
            </a:r>
            <a:r>
              <a:rPr lang="de-DE" sz="2200" dirty="0" smtClean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 ist bereits auf </a:t>
            </a:r>
            <a:r>
              <a:rPr lang="de-DE" sz="2200" dirty="0">
                <a:solidFill>
                  <a:srgbClr val="3B3C3C"/>
                </a:solidFill>
                <a:latin typeface="Arial" charset="0"/>
                <a:cs typeface="Arial" charset="0"/>
                <a:sym typeface="Arial" charset="0"/>
              </a:rPr>
              <a:t>dem Dach des Gebäudes installiert.</a:t>
            </a:r>
          </a:p>
        </p:txBody>
      </p:sp>
    </p:spTree>
    <p:extLst>
      <p:ext uri="{BB962C8B-B14F-4D97-AF65-F5344CB8AC3E}">
        <p14:creationId xmlns:p14="http://schemas.microsoft.com/office/powerpoint/2010/main" val="392497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Multi-Satelliten Testzentrum (Aero-Space)</a:t>
            </a:r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 smtClean="0"/>
              <a:t>Industrielle </a:t>
            </a:r>
            <a:r>
              <a:rPr lang="de-DE" dirty="0"/>
              <a:t>Digitalisierung (Industrie </a:t>
            </a:r>
            <a:r>
              <a:rPr lang="de-DE" dirty="0" smtClean="0"/>
              <a:t>4.0)</a:t>
            </a:r>
          </a:p>
          <a:p>
            <a:pPr lvl="1">
              <a:defRPr/>
            </a:pPr>
            <a:r>
              <a:rPr lang="de-DE" dirty="0" smtClean="0"/>
              <a:t>Selbstständig </a:t>
            </a:r>
            <a:r>
              <a:rPr lang="de-DE" dirty="0"/>
              <a:t>anpassungsfähige </a:t>
            </a:r>
            <a:r>
              <a:rPr lang="de-DE" dirty="0" smtClean="0"/>
              <a:t>Systeme</a:t>
            </a:r>
          </a:p>
          <a:p>
            <a:pPr lvl="1">
              <a:defRPr/>
            </a:pPr>
            <a:r>
              <a:rPr lang="de-DE" dirty="0" smtClean="0"/>
              <a:t>Kooperierende Systeme</a:t>
            </a:r>
          </a:p>
          <a:p>
            <a:pPr lvl="1">
              <a:defRPr/>
            </a:pPr>
            <a:r>
              <a:rPr lang="de-DE" dirty="0" smtClean="0"/>
              <a:t>Mobile </a:t>
            </a:r>
            <a:r>
              <a:rPr lang="de-DE" dirty="0"/>
              <a:t>Systeme / </a:t>
            </a:r>
            <a:r>
              <a:rPr lang="de-DE" dirty="0" smtClean="0"/>
              <a:t>Transportsysteme</a:t>
            </a:r>
          </a:p>
          <a:p>
            <a:pPr lvl="1">
              <a:defRPr/>
            </a:pPr>
            <a:r>
              <a:rPr lang="de-DE" dirty="0" smtClean="0"/>
              <a:t>Fernwartung und Prozessoptimierung durch Ferneingriff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Einbindung von ERP Systemen (Wirtschaft 4.0)</a:t>
            </a:r>
          </a:p>
          <a:p>
            <a:pPr marL="0" indent="0"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5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947738" y="1965325"/>
            <a:ext cx="11171237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de-DE" dirty="0" smtClean="0"/>
              <a:t>Bayern Digital Vorlaufforschung (2015-2018)</a:t>
            </a:r>
          </a:p>
        </p:txBody>
      </p:sp>
      <p:sp>
        <p:nvSpPr>
          <p:cNvPr id="6148" name="Untertitel 3"/>
          <p:cNvSpPr>
            <a:spLocks noGrp="1"/>
          </p:cNvSpPr>
          <p:nvPr>
            <p:ph type="subTitle" idx="13"/>
          </p:nvPr>
        </p:nvSpPr>
        <p:spPr bwMode="auto">
          <a:xfrm>
            <a:off x="957263" y="2551113"/>
            <a:ext cx="11171237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de-DE" dirty="0" smtClean="0"/>
              <a:t>Adaptive industrielle Produktion: Übersicht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150334126"/>
              </p:ext>
            </p:extLst>
          </p:nvPr>
        </p:nvGraphicFramePr>
        <p:xfrm>
          <a:off x="-338360" y="3436640"/>
          <a:ext cx="10441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054128" y="311564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9C9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</a:t>
            </a:r>
            <a:endParaRPr lang="de-DE" sz="2000" dirty="0">
              <a:solidFill>
                <a:srgbClr val="9C9D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74408" y="311564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9C9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de-DE" sz="2000" dirty="0">
              <a:solidFill>
                <a:srgbClr val="9C9D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454728" y="31156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9C9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Industriepartner</a:t>
            </a:r>
            <a:endParaRPr lang="de-DE" sz="2000" dirty="0">
              <a:solidFill>
                <a:srgbClr val="9C9D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96" y="3746674"/>
            <a:ext cx="2599184" cy="39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se1.mm.bing.net/th?&amp;id=OIP.M9f7e644a6d65c9eeb0013fb76cb9fc7cH0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391" y="4662454"/>
            <a:ext cx="1432497" cy="7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64" y="7109048"/>
            <a:ext cx="1372536" cy="5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015" y="6917694"/>
            <a:ext cx="1805033" cy="6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20" y="8311592"/>
            <a:ext cx="1085313" cy="4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017" y="8311592"/>
            <a:ext cx="1235864" cy="3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73" y="5883290"/>
            <a:ext cx="715144" cy="70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448866"/>
            <a:ext cx="6981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Intelligente robuste Produkte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Flexible modulare Bus-Architektur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957784" y="3580656"/>
            <a:ext cx="9869329" cy="5105323"/>
            <a:chOff x="293576" y="1775998"/>
            <a:chExt cx="12566528" cy="6441713"/>
          </a:xfrm>
        </p:grpSpPr>
        <p:pic>
          <p:nvPicPr>
            <p:cNvPr id="6" name="Inhaltsplatzhalt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920" y="1945999"/>
              <a:ext cx="1757184" cy="290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6"/>
            <a:stretch>
              <a:fillRect/>
            </a:stretch>
          </p:blipFill>
          <p:spPr bwMode="auto">
            <a:xfrm>
              <a:off x="293576" y="5833583"/>
              <a:ext cx="2256896" cy="217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4"/>
            <a:stretch>
              <a:fillRect/>
            </a:stretch>
          </p:blipFill>
          <p:spPr bwMode="auto">
            <a:xfrm>
              <a:off x="3431111" y="5380925"/>
              <a:ext cx="2287617" cy="267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511" y="4705022"/>
              <a:ext cx="2500607" cy="351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8"/>
            <a:stretch>
              <a:fillRect/>
            </a:stretch>
          </p:blipFill>
          <p:spPr bwMode="auto">
            <a:xfrm>
              <a:off x="9532104" y="4705017"/>
              <a:ext cx="2832383" cy="335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29" descr="Macintosh HD:Users:stephan:Documents:Diss:Thesis:src:introduction:img:UWEcompactOver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83" y="1775998"/>
              <a:ext cx="6768641" cy="360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464" y="1948056"/>
              <a:ext cx="1761280" cy="280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85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2530" name="Picture 2" descr="DFG Schaubild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772344"/>
            <a:ext cx="11403295" cy="802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81720" y="5092824"/>
            <a:ext cx="3816424" cy="403664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Vorteile</a:t>
            </a:r>
            <a:r>
              <a:rPr lang="de-DE" dirty="0"/>
              <a:t>:</a:t>
            </a:r>
          </a:p>
          <a:p>
            <a:pPr lvl="1">
              <a:buFontTx/>
              <a:buChar char="-"/>
            </a:pPr>
            <a:r>
              <a:rPr lang="de-DE" dirty="0"/>
              <a:t>Hohe Flexibilität </a:t>
            </a:r>
            <a:r>
              <a:rPr lang="de-DE" dirty="0" smtClean="0"/>
              <a:t>hinsichtlich </a:t>
            </a:r>
            <a:r>
              <a:rPr lang="de-DE" dirty="0"/>
              <a:t>Varianten von Standardprodukten</a:t>
            </a:r>
          </a:p>
          <a:p>
            <a:pPr lvl="1">
              <a:buFontTx/>
              <a:buChar char="-"/>
            </a:pPr>
            <a:r>
              <a:rPr lang="de-DE" dirty="0"/>
              <a:t>Schnelle </a:t>
            </a:r>
            <a:r>
              <a:rPr lang="de-DE" dirty="0" smtClean="0"/>
              <a:t>kosteneffiziente Integration </a:t>
            </a:r>
            <a:r>
              <a:rPr lang="de-DE" dirty="0"/>
              <a:t>von modularen Komponenten</a:t>
            </a:r>
          </a:p>
          <a:p>
            <a:pPr lvl="1">
              <a:buFontTx/>
              <a:buChar char="-"/>
            </a:pPr>
            <a:r>
              <a:rPr lang="de-DE" dirty="0"/>
              <a:t>Beachtung höchster Qualitätsanforderungen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21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auto">
          <a:xfrm>
            <a:off x="720725" y="449263"/>
            <a:ext cx="8647113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900" b="0" kern="1200" dirty="0">
                <a:solidFill>
                  <a:srgbClr val="A63822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3600" dirty="0"/>
              <a:t>Industrie 4.0 </a:t>
            </a:r>
            <a:r>
              <a:rPr lang="de-DE" altLang="de-DE" sz="3600" dirty="0" smtClean="0"/>
              <a:t>Demonstrator im TGZ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98424" y="1060450"/>
            <a:ext cx="12741276" cy="7999413"/>
            <a:chOff x="98424" y="1060450"/>
            <a:chExt cx="12741276" cy="7999413"/>
          </a:xfrm>
        </p:grpSpPr>
        <p:pic>
          <p:nvPicPr>
            <p:cNvPr id="7" name="Picture 17" descr="Z:\I40Halle\MobilroboterFahrbahne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6856413"/>
              <a:ext cx="2484438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rapezoid 7"/>
            <p:cNvSpPr/>
            <p:nvPr/>
          </p:nvSpPr>
          <p:spPr>
            <a:xfrm rot="5400000" flipV="1">
              <a:off x="8405813" y="2505075"/>
              <a:ext cx="5626100" cy="3241675"/>
            </a:xfrm>
            <a:prstGeom prst="trapezoid">
              <a:avLst>
                <a:gd name="adj" fmla="val 518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endParaRPr lang="de-DE">
                <a:sym typeface="GillSans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544763" y="2789238"/>
              <a:ext cx="4967287" cy="2592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endParaRPr lang="de-DE">
                <a:sym typeface="GillSans" charset="0"/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 rot="5400000">
              <a:off x="-1487487" y="3076575"/>
              <a:ext cx="6048375" cy="2016125"/>
            </a:xfrm>
            <a:prstGeom prst="trapezoid">
              <a:avLst>
                <a:gd name="adj" fmla="val 858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endParaRPr lang="de-DE">
                <a:sym typeface="GillSans" charset="0"/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5400000" flipV="1">
              <a:off x="5748338" y="3076575"/>
              <a:ext cx="5543550" cy="2016125"/>
            </a:xfrm>
            <a:prstGeom prst="trapezoid">
              <a:avLst>
                <a:gd name="adj" fmla="val 729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endParaRPr lang="de-DE">
                <a:sym typeface="GillSans" charset="0"/>
              </a:endParaRPr>
            </a:p>
          </p:txBody>
        </p:sp>
        <p:pic>
          <p:nvPicPr>
            <p:cNvPr id="13" name="Picture 2" descr="Z:\I40Halle\robcle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r="25713"/>
            <a:stretch>
              <a:fillRect/>
            </a:stretch>
          </p:blipFill>
          <p:spPr bwMode="auto">
            <a:xfrm>
              <a:off x="1620838" y="4089400"/>
              <a:ext cx="1779587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Z:\I40Halle\Table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92" r="6625" b="7610"/>
            <a:stretch>
              <a:fillRect/>
            </a:stretch>
          </p:blipFill>
          <p:spPr bwMode="auto">
            <a:xfrm>
              <a:off x="98425" y="6316663"/>
              <a:ext cx="244792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Z:\I40Halle\robA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3" t="8043" r="12793" b="48612"/>
            <a:stretch/>
          </p:blipFill>
          <p:spPr bwMode="auto">
            <a:xfrm>
              <a:off x="886191" y="6524594"/>
              <a:ext cx="1468557" cy="829870"/>
            </a:xfrm>
            <a:prstGeom prst="rect">
              <a:avLst/>
            </a:prstGeom>
            <a:noFill/>
            <a:scene3d>
              <a:camera prst="orthographicFront">
                <a:rot lat="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Z:\I40Halle\SchaltschrankMonteu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0" r="9067"/>
            <a:stretch>
              <a:fillRect/>
            </a:stretch>
          </p:blipFill>
          <p:spPr bwMode="auto">
            <a:xfrm>
              <a:off x="3292475" y="4794250"/>
              <a:ext cx="746125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Z:\I40Halle\robclea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r="25713" b="20827"/>
            <a:stretch>
              <a:fillRect/>
            </a:stretch>
          </p:blipFill>
          <p:spPr bwMode="auto">
            <a:xfrm>
              <a:off x="5961063" y="3605213"/>
              <a:ext cx="1408112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Z:\I40Halle\ProjektorPolariscam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3" b="13153"/>
            <a:stretch>
              <a:fillRect/>
            </a:stretch>
          </p:blipFill>
          <p:spPr bwMode="auto">
            <a:xfrm>
              <a:off x="4676775" y="3786188"/>
              <a:ext cx="80010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Z:\I40Halle\MobilePlatfor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325" y="4587875"/>
              <a:ext cx="1003300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Z:\I40Halle\Kamera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513" y="4292600"/>
              <a:ext cx="668337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Z:\I40Halle\KollabHumanRoboter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" t="7231" r="7985" b="5602"/>
            <a:stretch>
              <a:fillRect/>
            </a:stretch>
          </p:blipFill>
          <p:spPr bwMode="auto">
            <a:xfrm>
              <a:off x="6792913" y="5956300"/>
              <a:ext cx="255905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Z:\I40Halle\Arbeitsplatz-SAR-Teach1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6197" flipH="1">
              <a:off x="7119938" y="4559300"/>
              <a:ext cx="9525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Z:\I40Halle\ArbeitsplatzSA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451" y="4984245"/>
              <a:ext cx="1260478" cy="710151"/>
            </a:xfrm>
            <a:prstGeom prst="rect">
              <a:avLst/>
            </a:prstGeom>
            <a:noFill/>
            <a:scene3d>
              <a:camera prst="orthographicFront">
                <a:rot lat="0" lon="0" rev="212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 descr="Z:\I40Halle\SensitiverGreifer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" t="12350" r="7183" b="6852"/>
            <a:stretch/>
          </p:blipFill>
          <p:spPr bwMode="auto">
            <a:xfrm rot="284954" flipH="1">
              <a:off x="6144710" y="6499649"/>
              <a:ext cx="1039984" cy="1105093"/>
            </a:xfrm>
            <a:prstGeom prst="rect">
              <a:avLst/>
            </a:prstGeom>
            <a:noFill/>
            <a:scene3d>
              <a:camera prst="orthographicFront">
                <a:rot lat="2990188" lon="1233512" rev="424767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uppieren 14"/>
            <p:cNvGrpSpPr>
              <a:grpSpLocks/>
            </p:cNvGrpSpPr>
            <p:nvPr/>
          </p:nvGrpSpPr>
          <p:grpSpPr bwMode="auto">
            <a:xfrm>
              <a:off x="9721850" y="3387725"/>
              <a:ext cx="3024188" cy="2824163"/>
              <a:chOff x="9598744" y="3565578"/>
              <a:chExt cx="3265955" cy="3050928"/>
            </a:xfrm>
          </p:grpSpPr>
          <p:pic>
            <p:nvPicPr>
              <p:cNvPr id="26" name="Picture 15" descr="Z:\I40Halle\Telezentrale1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1" t="4391" r="2534"/>
              <a:stretch>
                <a:fillRect/>
              </a:stretch>
            </p:blipFill>
            <p:spPr bwMode="auto">
              <a:xfrm>
                <a:off x="9598744" y="3565578"/>
                <a:ext cx="3262040" cy="190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 descr="Z:\I40Halle\Telezentrale2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06" t="33989" r="3038" b="16373"/>
              <a:stretch>
                <a:fillRect/>
              </a:stretch>
            </p:blipFill>
            <p:spPr bwMode="auto">
              <a:xfrm>
                <a:off x="11133718" y="5184628"/>
                <a:ext cx="1730981" cy="1362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9" descr="Z:\I40Halle\Optimierungstool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80832">
                <a:off x="9647770" y="5403540"/>
                <a:ext cx="1532260" cy="121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21" descr="Z:\I40Halle\ManuellerArbeitsplatzHilfsroboter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r="175"/>
            <a:stretch>
              <a:fillRect/>
            </a:stretch>
          </p:blipFill>
          <p:spPr bwMode="auto">
            <a:xfrm>
              <a:off x="8294688" y="7602538"/>
              <a:ext cx="165417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Gerade Verbindung 29"/>
            <p:cNvCxnSpPr/>
            <p:nvPr/>
          </p:nvCxnSpPr>
          <p:spPr>
            <a:xfrm>
              <a:off x="4970463" y="4084638"/>
              <a:ext cx="1993900" cy="987425"/>
            </a:xfrm>
            <a:prstGeom prst="line">
              <a:avLst/>
            </a:prstGeom>
            <a:ln w="127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4970463" y="4124325"/>
              <a:ext cx="1008062" cy="1420813"/>
            </a:xfrm>
            <a:prstGeom prst="line">
              <a:avLst/>
            </a:prstGeom>
            <a:ln w="127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5" descr="Z:\I40Halle\MobilerLeichbauarm.png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7366000"/>
              <a:ext cx="1287463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bgerundete rechteckige Legende 32"/>
            <p:cNvSpPr/>
            <p:nvPr/>
          </p:nvSpPr>
          <p:spPr>
            <a:xfrm>
              <a:off x="1470024" y="7804149"/>
              <a:ext cx="1039813" cy="463551"/>
            </a:xfrm>
            <a:prstGeom prst="wedgeRoundRectCallout">
              <a:avLst>
                <a:gd name="adj1" fmla="val -24272"/>
                <a:gd name="adj2" fmla="val -21333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Tablet mit AR Modell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4" name="Abgerundete rechteckige Legende 33"/>
            <p:cNvSpPr/>
            <p:nvPr/>
          </p:nvSpPr>
          <p:spPr>
            <a:xfrm>
              <a:off x="1392238" y="3479800"/>
              <a:ext cx="1117600" cy="558800"/>
            </a:xfrm>
            <a:prstGeom prst="wedgeRoundRectCallout">
              <a:avLst>
                <a:gd name="adj1" fmla="val -15223"/>
                <a:gd name="adj2" fmla="val 71494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400" b="1" u="sng" dirty="0">
                  <a:solidFill>
                    <a:schemeClr val="tx1"/>
                  </a:solidFill>
                  <a:sym typeface="GillSans" charset="0"/>
                </a:rPr>
                <a:t>Station 1:</a:t>
              </a:r>
            </a:p>
            <a:p>
              <a:pPr>
                <a:defRPr/>
              </a:pPr>
              <a:r>
                <a:rPr lang="de-DE" sz="1400" b="1" dirty="0">
                  <a:solidFill>
                    <a:schemeClr val="tx1"/>
                  </a:solidFill>
                  <a:sym typeface="GillSans" charset="0"/>
                </a:rPr>
                <a:t>Teleservice</a:t>
              </a:r>
              <a:endParaRPr lang="de-DE" b="1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5" name="Abgerundete rechteckige Legende 34"/>
            <p:cNvSpPr/>
            <p:nvPr/>
          </p:nvSpPr>
          <p:spPr>
            <a:xfrm>
              <a:off x="3540125" y="5837237"/>
              <a:ext cx="1136650" cy="430667"/>
            </a:xfrm>
            <a:prstGeom prst="wedgeRoundRectCallout">
              <a:avLst>
                <a:gd name="adj1" fmla="val -31756"/>
                <a:gd name="adj2" fmla="val -9404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Monteur mit Datenbrille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6" name="Abgerundete rechteckige Legende 35"/>
            <p:cNvSpPr/>
            <p:nvPr/>
          </p:nvSpPr>
          <p:spPr>
            <a:xfrm>
              <a:off x="5681664" y="2860674"/>
              <a:ext cx="1687512" cy="619125"/>
            </a:xfrm>
            <a:prstGeom prst="wedgeRoundRectCallout">
              <a:avLst>
                <a:gd name="adj1" fmla="val -18865"/>
                <a:gd name="adj2" fmla="val 97985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400" b="1" u="sng" dirty="0">
                  <a:solidFill>
                    <a:schemeClr val="tx1"/>
                  </a:solidFill>
                  <a:sym typeface="GillSans" charset="0"/>
                </a:rPr>
                <a:t>Station 2: </a:t>
              </a:r>
            </a:p>
            <a:p>
              <a:pPr>
                <a:defRPr/>
              </a:pPr>
              <a:r>
                <a:rPr lang="de-DE" sz="1400" b="1" dirty="0" err="1" smtClean="0">
                  <a:solidFill>
                    <a:schemeClr val="tx1"/>
                  </a:solidFill>
                  <a:sym typeface="GillSans" charset="0"/>
                </a:rPr>
                <a:t>Spatial</a:t>
              </a:r>
              <a:r>
                <a:rPr lang="de-DE" sz="1400" b="1" dirty="0" smtClean="0">
                  <a:solidFill>
                    <a:schemeClr val="tx1"/>
                  </a:solidFill>
                  <a:sym typeface="GillSans" charset="0"/>
                </a:rPr>
                <a:t> Augmented Reality</a:t>
              </a:r>
              <a:endParaRPr lang="de-DE" b="1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7" name="Abgerundete rechteckige Legende 36"/>
            <p:cNvSpPr/>
            <p:nvPr/>
          </p:nvSpPr>
          <p:spPr>
            <a:xfrm>
              <a:off x="4346575" y="3140075"/>
              <a:ext cx="1247775" cy="512763"/>
            </a:xfrm>
            <a:prstGeom prst="wedgeRoundRectCallout">
              <a:avLst>
                <a:gd name="adj1" fmla="val -13097"/>
                <a:gd name="adj2" fmla="val 8677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b="1" dirty="0">
                  <a:solidFill>
                    <a:schemeClr val="tx1"/>
                  </a:solidFill>
                  <a:sym typeface="GillSans" charset="0"/>
                </a:rPr>
                <a:t>Mobilsystem 1:</a:t>
              </a: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sym typeface="GillSans" charset="0"/>
                </a:rPr>
                <a:t>Spezialsensorik</a:t>
              </a: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 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8" name="Abgerundete rechteckige Legende 37"/>
            <p:cNvSpPr/>
            <p:nvPr/>
          </p:nvSpPr>
          <p:spPr>
            <a:xfrm>
              <a:off x="7240588" y="3605213"/>
              <a:ext cx="1470025" cy="661987"/>
            </a:xfrm>
            <a:prstGeom prst="wedgeRoundRectCallout">
              <a:avLst>
                <a:gd name="adj1" fmla="val -35030"/>
                <a:gd name="adj2" fmla="val 11114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Schnelle Maschinen-programmierung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39" name="Abgerundete rechteckige Legende 38"/>
            <p:cNvSpPr/>
            <p:nvPr/>
          </p:nvSpPr>
          <p:spPr>
            <a:xfrm>
              <a:off x="8075613" y="5248275"/>
              <a:ext cx="1330325" cy="708025"/>
            </a:xfrm>
            <a:prstGeom prst="wedgeRoundRectCallout">
              <a:avLst>
                <a:gd name="adj1" fmla="val -30928"/>
                <a:gd name="adj2" fmla="val 79799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400" b="1" u="sng" dirty="0">
                  <a:solidFill>
                    <a:schemeClr val="tx1"/>
                  </a:solidFill>
                  <a:sym typeface="GillSans" charset="0"/>
                </a:rPr>
                <a:t>Station 3:</a:t>
              </a:r>
            </a:p>
            <a:p>
              <a:pPr>
                <a:defRPr/>
              </a:pPr>
              <a:r>
                <a:rPr lang="de-DE" sz="1400" b="1" dirty="0">
                  <a:solidFill>
                    <a:schemeClr val="tx1"/>
                  </a:solidFill>
                  <a:sym typeface="GillSans" charset="0"/>
                </a:rPr>
                <a:t>Materialien, Kooperation</a:t>
              </a:r>
            </a:p>
          </p:txBody>
        </p:sp>
        <p:sp>
          <p:nvSpPr>
            <p:cNvPr id="40" name="Abgerundete rechteckige Legende 39"/>
            <p:cNvSpPr/>
            <p:nvPr/>
          </p:nvSpPr>
          <p:spPr>
            <a:xfrm>
              <a:off x="3430588" y="8267700"/>
              <a:ext cx="1308100" cy="485775"/>
            </a:xfrm>
            <a:prstGeom prst="wedgeRoundRectCallout">
              <a:avLst>
                <a:gd name="adj1" fmla="val 26110"/>
                <a:gd name="adj2" fmla="val -9831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b="1" dirty="0">
                  <a:solidFill>
                    <a:schemeClr val="tx1"/>
                  </a:solidFill>
                  <a:sym typeface="GillSans" charset="0"/>
                </a:rPr>
                <a:t>Mobilsystem 3:</a:t>
              </a: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 Mikro-FTS 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1" name="Abgerundete rechteckige Legende 40"/>
            <p:cNvSpPr/>
            <p:nvPr/>
          </p:nvSpPr>
          <p:spPr>
            <a:xfrm>
              <a:off x="5681663" y="8267701"/>
              <a:ext cx="1274762" cy="674688"/>
            </a:xfrm>
            <a:prstGeom prst="wedgeRoundRectCallout">
              <a:avLst>
                <a:gd name="adj1" fmla="val 61841"/>
                <a:gd name="adj2" fmla="val -5557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b="1" dirty="0">
                  <a:solidFill>
                    <a:schemeClr val="tx1"/>
                  </a:solidFill>
                  <a:sym typeface="GillSans" charset="0"/>
                </a:rPr>
                <a:t>Mobilsystem 2:</a:t>
              </a: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sym typeface="GillSans" charset="0"/>
                </a:rPr>
                <a:t>Leichbauarm</a:t>
              </a: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-Assistent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2" name="Abgerundete rechteckige Legende 41"/>
            <p:cNvSpPr/>
            <p:nvPr/>
          </p:nvSpPr>
          <p:spPr>
            <a:xfrm>
              <a:off x="6100748" y="6167438"/>
              <a:ext cx="863616" cy="479425"/>
            </a:xfrm>
            <a:prstGeom prst="wedgeRoundRectCallout">
              <a:avLst>
                <a:gd name="adj1" fmla="val 17790"/>
                <a:gd name="adj2" fmla="val 11090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Sensitiver Greifer</a:t>
              </a:r>
            </a:p>
          </p:txBody>
        </p:sp>
        <p:sp>
          <p:nvSpPr>
            <p:cNvPr id="43" name="Abgerundete rechteckige Legende 42"/>
            <p:cNvSpPr/>
            <p:nvPr/>
          </p:nvSpPr>
          <p:spPr>
            <a:xfrm>
              <a:off x="9234488" y="8572500"/>
              <a:ext cx="1084336" cy="487363"/>
            </a:xfrm>
            <a:prstGeom prst="wedgeRoundRectCallout">
              <a:avLst>
                <a:gd name="adj1" fmla="val -66807"/>
                <a:gd name="adj2" fmla="val -12182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Handarbeits-Assistent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4" name="Abgerundete rechteckige Legende 43"/>
            <p:cNvSpPr/>
            <p:nvPr/>
          </p:nvSpPr>
          <p:spPr>
            <a:xfrm>
              <a:off x="8397875" y="7140575"/>
              <a:ext cx="1550988" cy="504825"/>
            </a:xfrm>
            <a:prstGeom prst="wedgeRoundRectCallout">
              <a:avLst>
                <a:gd name="adj1" fmla="val 6848"/>
                <a:gd name="adj2" fmla="val 78481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400" b="1" u="sng" dirty="0">
                  <a:solidFill>
                    <a:schemeClr val="tx1"/>
                  </a:solidFill>
                  <a:sym typeface="GillSans" charset="0"/>
                </a:rPr>
                <a:t>Station 4: </a:t>
              </a:r>
            </a:p>
            <a:p>
              <a:pPr>
                <a:defRPr/>
              </a:pPr>
              <a:r>
                <a:rPr lang="de-DE" sz="1400" b="1" dirty="0">
                  <a:solidFill>
                    <a:schemeClr val="tx1"/>
                  </a:solidFill>
                  <a:sym typeface="GillSans" charset="0"/>
                </a:rPr>
                <a:t>Flexible Montage</a:t>
              </a:r>
            </a:p>
          </p:txBody>
        </p:sp>
        <p:sp>
          <p:nvSpPr>
            <p:cNvPr id="45" name="Abgerundete rechteckige Legende 44"/>
            <p:cNvSpPr/>
            <p:nvPr/>
          </p:nvSpPr>
          <p:spPr>
            <a:xfrm>
              <a:off x="7007225" y="5694396"/>
              <a:ext cx="903288" cy="473042"/>
            </a:xfrm>
            <a:prstGeom prst="wedgeRoundRectCallout">
              <a:avLst>
                <a:gd name="adj1" fmla="val 47712"/>
                <a:gd name="adj2" fmla="val 9684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Sensitiver Roboter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6" name="Abgerundete rechteckige Legende 45"/>
            <p:cNvSpPr/>
            <p:nvPr/>
          </p:nvSpPr>
          <p:spPr>
            <a:xfrm>
              <a:off x="9723438" y="2816225"/>
              <a:ext cx="1747837" cy="504825"/>
            </a:xfrm>
            <a:prstGeom prst="wedgeRoundRectCallout">
              <a:avLst>
                <a:gd name="adj1" fmla="val -12643"/>
                <a:gd name="adj2" fmla="val 107286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400" b="1" u="sng" dirty="0">
                  <a:solidFill>
                    <a:schemeClr val="tx1"/>
                  </a:solidFill>
                  <a:sym typeface="GillSans" charset="0"/>
                </a:rPr>
                <a:t>Station 5: </a:t>
              </a:r>
            </a:p>
            <a:p>
              <a:pPr>
                <a:defRPr/>
              </a:pPr>
              <a:r>
                <a:rPr lang="de-DE" sz="1400" b="1" dirty="0">
                  <a:solidFill>
                    <a:schemeClr val="tx1"/>
                  </a:solidFill>
                  <a:sym typeface="GillSans" charset="0"/>
                </a:rPr>
                <a:t>Teleservice-Zentrale</a:t>
              </a:r>
            </a:p>
          </p:txBody>
        </p:sp>
        <p:sp>
          <p:nvSpPr>
            <p:cNvPr id="47" name="Abgerundete rechteckige Legende 46"/>
            <p:cNvSpPr/>
            <p:nvPr/>
          </p:nvSpPr>
          <p:spPr>
            <a:xfrm>
              <a:off x="11798300" y="6316662"/>
              <a:ext cx="947738" cy="687387"/>
            </a:xfrm>
            <a:prstGeom prst="wedgeRoundRectCallout">
              <a:avLst>
                <a:gd name="adj1" fmla="val 31836"/>
                <a:gd name="adj2" fmla="val -12182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Experte des Herstellers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8" name="Abgerundete rechteckige Legende 47"/>
            <p:cNvSpPr/>
            <p:nvPr/>
          </p:nvSpPr>
          <p:spPr>
            <a:xfrm>
              <a:off x="9948863" y="6337300"/>
              <a:ext cx="1527175" cy="242888"/>
            </a:xfrm>
            <a:prstGeom prst="wedgeRoundRectCallout">
              <a:avLst>
                <a:gd name="adj1" fmla="val -21639"/>
                <a:gd name="adj2" fmla="val -10900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Optimierungs-Tool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49" name="Abgerundete rechteckige Legende 48"/>
            <p:cNvSpPr/>
            <p:nvPr/>
          </p:nvSpPr>
          <p:spPr>
            <a:xfrm>
              <a:off x="11747500" y="4022725"/>
              <a:ext cx="866775" cy="203200"/>
            </a:xfrm>
            <a:prstGeom prst="wedgeRoundRectCallout">
              <a:avLst>
                <a:gd name="adj1" fmla="val -80499"/>
                <a:gd name="adj2" fmla="val 12377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3D, AR, VR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50" name="Abgerundete rechteckige Legende 49"/>
            <p:cNvSpPr/>
            <p:nvPr/>
          </p:nvSpPr>
          <p:spPr>
            <a:xfrm>
              <a:off x="98424" y="7804150"/>
              <a:ext cx="1293813" cy="463550"/>
            </a:xfrm>
            <a:prstGeom prst="wedgeRoundRectCallout">
              <a:avLst>
                <a:gd name="adj1" fmla="val -31386"/>
                <a:gd name="adj2" fmla="val -13349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Servicetechniker des Kunden</a:t>
              </a:r>
              <a:endParaRPr lang="de-DE" sz="36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51" name="Abgerundete rechteckige Legende 50"/>
            <p:cNvSpPr/>
            <p:nvPr/>
          </p:nvSpPr>
          <p:spPr>
            <a:xfrm>
              <a:off x="5511800" y="5719763"/>
              <a:ext cx="996950" cy="236537"/>
            </a:xfrm>
            <a:prstGeom prst="wedgeRoundRectCallout">
              <a:avLst>
                <a:gd name="adj1" fmla="val 37165"/>
                <a:gd name="adj2" fmla="val -11338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200" dirty="0">
                  <a:solidFill>
                    <a:schemeClr val="tx1"/>
                  </a:solidFill>
                  <a:sym typeface="GillSans" charset="0"/>
                </a:rPr>
                <a:t>Einblendung</a:t>
              </a:r>
            </a:p>
          </p:txBody>
        </p:sp>
        <p:pic>
          <p:nvPicPr>
            <p:cNvPr id="53" name="Picture 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31" y="1320800"/>
              <a:ext cx="33289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84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029792" y="916360"/>
            <a:ext cx="7907987" cy="7777303"/>
            <a:chOff x="98424" y="3479800"/>
            <a:chExt cx="4578351" cy="4787900"/>
          </a:xfrm>
        </p:grpSpPr>
        <p:pic>
          <p:nvPicPr>
            <p:cNvPr id="5" name="Picture 2" descr="Z:\I40Halle\robclea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r="25713"/>
            <a:stretch>
              <a:fillRect/>
            </a:stretch>
          </p:blipFill>
          <p:spPr bwMode="auto">
            <a:xfrm>
              <a:off x="1620838" y="4089400"/>
              <a:ext cx="1779587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Z:\I40Halle\Table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92" r="6625" b="7610"/>
            <a:stretch>
              <a:fillRect/>
            </a:stretch>
          </p:blipFill>
          <p:spPr bwMode="auto">
            <a:xfrm>
              <a:off x="98425" y="6316663"/>
              <a:ext cx="244792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Z:\I40Halle\robA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3" t="8043" r="12793" b="48612"/>
            <a:stretch/>
          </p:blipFill>
          <p:spPr bwMode="auto">
            <a:xfrm>
              <a:off x="886191" y="6524594"/>
              <a:ext cx="1468557" cy="829870"/>
            </a:xfrm>
            <a:prstGeom prst="rect">
              <a:avLst/>
            </a:prstGeom>
            <a:noFill/>
            <a:scene3d>
              <a:camera prst="orthographicFront">
                <a:rot lat="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Z:\I40Halle\SchaltschrankMonteu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0" r="9067"/>
            <a:stretch>
              <a:fillRect/>
            </a:stretch>
          </p:blipFill>
          <p:spPr bwMode="auto">
            <a:xfrm>
              <a:off x="3292475" y="4794250"/>
              <a:ext cx="746125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bgerundete rechteckige Legende 8"/>
            <p:cNvSpPr/>
            <p:nvPr/>
          </p:nvSpPr>
          <p:spPr>
            <a:xfrm>
              <a:off x="1470024" y="7804149"/>
              <a:ext cx="1039813" cy="463551"/>
            </a:xfrm>
            <a:prstGeom prst="wedgeRoundRectCallout">
              <a:avLst>
                <a:gd name="adj1" fmla="val -24272"/>
                <a:gd name="adj2" fmla="val -21333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Tablet mit AR Modell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0" name="Abgerundete rechteckige Legende 9"/>
            <p:cNvSpPr/>
            <p:nvPr/>
          </p:nvSpPr>
          <p:spPr>
            <a:xfrm>
              <a:off x="1392238" y="3479800"/>
              <a:ext cx="1117600" cy="558800"/>
            </a:xfrm>
            <a:prstGeom prst="wedgeRoundRectCallout">
              <a:avLst>
                <a:gd name="adj1" fmla="val -15223"/>
                <a:gd name="adj2" fmla="val 71494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800" b="1" u="sng" dirty="0">
                  <a:solidFill>
                    <a:schemeClr val="tx1"/>
                  </a:solidFill>
                  <a:sym typeface="GillSans" charset="0"/>
                </a:rPr>
                <a:t>Station 1:</a:t>
              </a:r>
            </a:p>
            <a:p>
              <a:pPr>
                <a:defRPr/>
              </a:pPr>
              <a:r>
                <a:rPr lang="de-DE" sz="1800" b="1" dirty="0">
                  <a:solidFill>
                    <a:schemeClr val="tx1"/>
                  </a:solidFill>
                  <a:sym typeface="GillSans" charset="0"/>
                </a:rPr>
                <a:t>Teleservice</a:t>
              </a:r>
              <a:endParaRPr lang="de-DE" sz="4800" b="1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1" name="Abgerundete rechteckige Legende 10"/>
            <p:cNvSpPr/>
            <p:nvPr/>
          </p:nvSpPr>
          <p:spPr>
            <a:xfrm>
              <a:off x="3540125" y="5837237"/>
              <a:ext cx="1136650" cy="430667"/>
            </a:xfrm>
            <a:prstGeom prst="wedgeRoundRectCallout">
              <a:avLst>
                <a:gd name="adj1" fmla="val -31756"/>
                <a:gd name="adj2" fmla="val -9404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Monteur mit Datenbrille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2" name="Abgerundete rechteckige Legende 11"/>
            <p:cNvSpPr/>
            <p:nvPr/>
          </p:nvSpPr>
          <p:spPr>
            <a:xfrm>
              <a:off x="98424" y="7804150"/>
              <a:ext cx="1293813" cy="463550"/>
            </a:xfrm>
            <a:prstGeom prst="wedgeRoundRectCallout">
              <a:avLst>
                <a:gd name="adj1" fmla="val -31386"/>
                <a:gd name="adj2" fmla="val -13349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Servicetechniker des Kunden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7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813768" y="1060378"/>
            <a:ext cx="10236584" cy="7704855"/>
            <a:chOff x="4346575" y="3025044"/>
            <a:chExt cx="4431337" cy="2931256"/>
          </a:xfrm>
        </p:grpSpPr>
        <p:pic>
          <p:nvPicPr>
            <p:cNvPr id="5" name="Picture 2" descr="Z:\I40Halle\robclea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r="25713" b="20827"/>
            <a:stretch>
              <a:fillRect/>
            </a:stretch>
          </p:blipFill>
          <p:spPr bwMode="auto">
            <a:xfrm>
              <a:off x="5961063" y="3605213"/>
              <a:ext cx="1408112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Z:\I40Halle\ProjektorPolarisca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3" b="13153"/>
            <a:stretch>
              <a:fillRect/>
            </a:stretch>
          </p:blipFill>
          <p:spPr bwMode="auto">
            <a:xfrm>
              <a:off x="4676775" y="3786188"/>
              <a:ext cx="80010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Z:\I40Halle\Arbeitsplatz-SAR-Teach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6197" flipH="1">
              <a:off x="7119938" y="4559300"/>
              <a:ext cx="9525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I40Halle\ArbeitsplatzS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451" y="4984245"/>
              <a:ext cx="1260478" cy="710151"/>
            </a:xfrm>
            <a:prstGeom prst="rect">
              <a:avLst/>
            </a:prstGeom>
            <a:noFill/>
            <a:scene3d>
              <a:camera prst="orthographicFront">
                <a:rot lat="0" lon="0" rev="212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Gerade Verbindung 8"/>
            <p:cNvCxnSpPr/>
            <p:nvPr/>
          </p:nvCxnSpPr>
          <p:spPr>
            <a:xfrm>
              <a:off x="4970463" y="4084638"/>
              <a:ext cx="1993900" cy="987425"/>
            </a:xfrm>
            <a:prstGeom prst="line">
              <a:avLst/>
            </a:prstGeom>
            <a:ln w="127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4970463" y="4124325"/>
              <a:ext cx="1008062" cy="1420813"/>
            </a:xfrm>
            <a:prstGeom prst="line">
              <a:avLst/>
            </a:prstGeom>
            <a:ln w="1270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bgerundete rechteckige Legende 10"/>
            <p:cNvSpPr/>
            <p:nvPr/>
          </p:nvSpPr>
          <p:spPr>
            <a:xfrm>
              <a:off x="5681664" y="3025044"/>
              <a:ext cx="1687512" cy="454755"/>
            </a:xfrm>
            <a:prstGeom prst="wedgeRoundRectCallout">
              <a:avLst>
                <a:gd name="adj1" fmla="val -18865"/>
                <a:gd name="adj2" fmla="val 97985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800" b="1" u="sng" dirty="0">
                  <a:solidFill>
                    <a:schemeClr val="tx1"/>
                  </a:solidFill>
                  <a:sym typeface="GillSans" charset="0"/>
                </a:rPr>
                <a:t>Station 2: </a:t>
              </a:r>
            </a:p>
            <a:p>
              <a:pPr>
                <a:defRPr/>
              </a:pPr>
              <a:r>
                <a:rPr lang="de-DE" sz="1800" b="1" dirty="0" err="1" smtClean="0">
                  <a:solidFill>
                    <a:schemeClr val="tx1"/>
                  </a:solidFill>
                  <a:sym typeface="GillSans" charset="0"/>
                </a:rPr>
                <a:t>Spatial</a:t>
              </a:r>
              <a:r>
                <a:rPr lang="de-DE" sz="1800" b="1" dirty="0" smtClean="0">
                  <a:solidFill>
                    <a:schemeClr val="tx1"/>
                  </a:solidFill>
                  <a:sym typeface="GillSans" charset="0"/>
                </a:rPr>
                <a:t> Augmented Reality</a:t>
              </a:r>
              <a:endParaRPr lang="de-DE" sz="4800" b="1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2" name="Abgerundete rechteckige Legende 11"/>
            <p:cNvSpPr/>
            <p:nvPr/>
          </p:nvSpPr>
          <p:spPr>
            <a:xfrm>
              <a:off x="4346575" y="3298992"/>
              <a:ext cx="1247775" cy="381015"/>
            </a:xfrm>
            <a:prstGeom prst="wedgeRoundRectCallout">
              <a:avLst>
                <a:gd name="adj1" fmla="val -13097"/>
                <a:gd name="adj2" fmla="val 8677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b="1" dirty="0">
                  <a:solidFill>
                    <a:schemeClr val="tx1"/>
                  </a:solidFill>
                  <a:sym typeface="GillSans" charset="0"/>
                </a:rPr>
                <a:t>Mobilsystem 1:</a:t>
              </a: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  <a:sym typeface="GillSans" charset="0"/>
                </a:rPr>
                <a:t>Spezialsensorik</a:t>
              </a: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 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3" name="Abgerundete rechteckige Legende 12"/>
            <p:cNvSpPr/>
            <p:nvPr/>
          </p:nvSpPr>
          <p:spPr>
            <a:xfrm>
              <a:off x="7307887" y="3901681"/>
              <a:ext cx="1470025" cy="365519"/>
            </a:xfrm>
            <a:prstGeom prst="wedgeRoundRectCallout">
              <a:avLst>
                <a:gd name="adj1" fmla="val -35030"/>
                <a:gd name="adj2" fmla="val 11114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>
                  <a:solidFill>
                    <a:schemeClr val="tx1"/>
                  </a:solidFill>
                  <a:sym typeface="GillSans" charset="0"/>
                </a:rPr>
                <a:t>Schnelle </a:t>
              </a:r>
              <a:r>
                <a:rPr lang="de-DE" sz="1600" dirty="0" smtClean="0">
                  <a:solidFill>
                    <a:schemeClr val="tx1"/>
                  </a:solidFill>
                  <a:sym typeface="GillSans" charset="0"/>
                </a:rPr>
                <a:t>Maschinenprogrammierung</a:t>
              </a:r>
              <a:endParaRPr lang="de-DE" sz="4400" dirty="0">
                <a:solidFill>
                  <a:schemeClr val="tx1"/>
                </a:solidFill>
                <a:sym typeface="GillSans" charset="0"/>
              </a:endParaRPr>
            </a:p>
          </p:txBody>
        </p:sp>
        <p:sp>
          <p:nvSpPr>
            <p:cNvPr id="14" name="Abgerundete rechteckige Legende 13"/>
            <p:cNvSpPr/>
            <p:nvPr/>
          </p:nvSpPr>
          <p:spPr>
            <a:xfrm>
              <a:off x="5511800" y="5719763"/>
              <a:ext cx="996950" cy="236537"/>
            </a:xfrm>
            <a:prstGeom prst="wedgeRoundRectCallout">
              <a:avLst>
                <a:gd name="adj1" fmla="val 37165"/>
                <a:gd name="adj2" fmla="val -11338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anchor="ctr"/>
            <a:lstStyle/>
            <a:p>
              <a:pPr>
                <a:defRPr/>
              </a:pPr>
              <a:r>
                <a:rPr lang="de-DE" sz="1600" dirty="0" smtClean="0">
                  <a:solidFill>
                    <a:schemeClr val="tx1"/>
                  </a:solidFill>
                  <a:sym typeface="GillSans" charset="0"/>
                </a:rPr>
                <a:t>3D Einblendung</a:t>
              </a:r>
              <a:endParaRPr lang="de-DE" sz="1600" dirty="0">
                <a:solidFill>
                  <a:schemeClr val="tx1"/>
                </a:solidFill>
                <a:sym typeface="Gill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76172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362</Words>
  <Characters>0</Characters>
  <Application>Microsoft Office PowerPoint</Application>
  <PresentationFormat>Benutzerdefiniert</PresentationFormat>
  <Lines>0</Lines>
  <Paragraphs>118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Benutzerdefiniertes Design</vt:lpstr>
      <vt:lpstr>ZFT Demonstratorfabrik für Digitale Produktion</vt:lpstr>
      <vt:lpstr>Der ZFT Industrie 4.0 Demonstrator und das Multi-Satelliten Testzentrum</vt:lpstr>
      <vt:lpstr>Themen</vt:lpstr>
      <vt:lpstr>Bayern Digital Vorlaufforschung (2015-2018)</vt:lpstr>
      <vt:lpstr>Intelligente robuste Produkte</vt:lpstr>
      <vt:lpstr> </vt:lpstr>
      <vt:lpstr>PowerPoint-Präsentation</vt:lpstr>
      <vt:lpstr> </vt:lpstr>
      <vt:lpstr> </vt:lpstr>
      <vt:lpstr> </vt:lpstr>
      <vt:lpstr> </vt:lpstr>
      <vt:lpstr> </vt:lpstr>
      <vt:lpstr>Kooperationsangebot des ZFT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danieleck</dc:creator>
  <cp:lastModifiedBy>markuskrauss</cp:lastModifiedBy>
  <cp:revision>332</cp:revision>
  <dcterms:modified xsi:type="dcterms:W3CDTF">2016-05-30T10:10:13Z</dcterms:modified>
</cp:coreProperties>
</file>